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</p:sldIdLst>
  <p:sldSz cx="43891200" cy="32918400"/>
  <p:notesSz cx="6858000" cy="9144000"/>
  <p:embeddedFontLst>
    <p:embeddedFont>
      <p:font typeface="Amaranth" panose="020B0604020202020204" charset="0"/>
      <p:regular r:id="rId3"/>
    </p:embeddedFon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Segoe UI" panose="020B0502040204020203" pitchFamily="34" charset="0"/>
      <p:regular r:id="rId8"/>
      <p:bold r:id="rId9"/>
      <p:italic r:id="rId10"/>
      <p:boldItalic r:id="rId11"/>
    </p:embeddedFont>
    <p:embeddedFont>
      <p:font typeface="Titillium Web" panose="020B0604020202020204" charset="0"/>
      <p:regular r:id="rId12"/>
    </p:embeddedFont>
    <p:embeddedFont>
      <p:font typeface="Trebuchet MS" panose="020B0603020202020204" pitchFamily="34" charset="0"/>
      <p:regular r:id="rId13"/>
      <p:bold r:id="rId14"/>
      <p:italic r:id="rId15"/>
      <p:boldItalic r:id="rId16"/>
    </p:embeddedFont>
    <p:embeddedFont>
      <p:font typeface="Wingdings 3" panose="05040102010807070707" pitchFamily="18" charset="2"/>
      <p:regular r:id="rId17"/>
    </p:embeddedFont>
  </p:embeddedFontLst>
  <p:custDataLst>
    <p:tags r:id="rId18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4500" kern="1200">
        <a:solidFill>
          <a:schemeClr val="tx1"/>
        </a:solidFill>
        <a:latin typeface="Arial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4500" kern="1200">
        <a:solidFill>
          <a:schemeClr val="tx1"/>
        </a:solidFill>
        <a:latin typeface="Arial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4500" kern="1200">
        <a:solidFill>
          <a:schemeClr val="tx1"/>
        </a:solidFill>
        <a:latin typeface="Arial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4500" kern="1200">
        <a:solidFill>
          <a:schemeClr val="tx1"/>
        </a:solidFill>
        <a:latin typeface="Arial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45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914400" rtl="0" eaLnBrk="1" latinLnBrk="0" hangingPunct="1">
      <a:defRPr sz="4500" kern="1200">
        <a:solidFill>
          <a:schemeClr val="tx1"/>
        </a:solidFill>
        <a:latin typeface="Arial"/>
        <a:ea typeface="+mn-ea"/>
        <a:cs typeface="+mn-cs"/>
      </a:defRPr>
    </a:lvl6pPr>
    <a:lvl7pPr marL="2743200" algn="l" defTabSz="914400" rtl="0" eaLnBrk="1" latinLnBrk="0" hangingPunct="1">
      <a:defRPr sz="4500" kern="1200">
        <a:solidFill>
          <a:schemeClr val="tx1"/>
        </a:solidFill>
        <a:latin typeface="Arial"/>
        <a:ea typeface="+mn-ea"/>
        <a:cs typeface="+mn-cs"/>
      </a:defRPr>
    </a:lvl7pPr>
    <a:lvl8pPr marL="3200400" algn="l" defTabSz="914400" rtl="0" eaLnBrk="1" latinLnBrk="0" hangingPunct="1">
      <a:defRPr sz="4500" kern="1200">
        <a:solidFill>
          <a:schemeClr val="tx1"/>
        </a:solidFill>
        <a:latin typeface="Arial"/>
        <a:ea typeface="+mn-ea"/>
        <a:cs typeface="+mn-cs"/>
      </a:defRPr>
    </a:lvl8pPr>
    <a:lvl9pPr marL="3657600" algn="l" defTabSz="914400" rtl="0" eaLnBrk="1" latinLnBrk="0" hangingPunct="1">
      <a:defRPr sz="4500" kern="1200">
        <a:solidFill>
          <a:schemeClr val="tx1"/>
        </a:solidFill>
        <a:latin typeface="Arial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sa Strug" initials="LS" lastIdx="5" clrIdx="0">
    <p:extLst>
      <p:ext uri="{19B8F6BF-5375-455C-9EA6-DF929625EA0E}">
        <p15:presenceInfo xmlns:p15="http://schemas.microsoft.com/office/powerpoint/2012/main" userId="S::lisa.strug@sickkids.ca::e094fb45-ce83-42fa-8a94-3d0db862f0f6" providerId="AD"/>
      </p:ext>
    </p:extLst>
  </p:cmAuthor>
  <p:cmAuthor id="2" name="Cube Statistica" initials="CS" lastIdx="3" clrIdx="1">
    <p:extLst>
      <p:ext uri="{19B8F6BF-5375-455C-9EA6-DF929625EA0E}">
        <p15:presenceInfo xmlns:p15="http://schemas.microsoft.com/office/powerpoint/2012/main" userId="acadd3cbd5d5e4f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1414"/>
    <a:srgbClr val="A33B3B"/>
    <a:srgbClr val="6E4D99"/>
    <a:srgbClr val="679955"/>
    <a:srgbClr val="7F7F7F"/>
    <a:srgbClr val="8D3333"/>
    <a:srgbClr val="336699"/>
    <a:srgbClr val="2A4A70"/>
    <a:srgbClr val="376092"/>
    <a:srgbClr val="A0BE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678" autoAdjust="0"/>
    <p:restoredTop sz="94660"/>
  </p:normalViewPr>
  <p:slideViewPr>
    <p:cSldViewPr>
      <p:cViewPr>
        <p:scale>
          <a:sx n="25" d="100"/>
          <a:sy n="25" d="100"/>
        </p:scale>
        <p:origin x="744" y="14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font" Target="fonts/font11.fntdata"/><Relationship Id="rId18" Type="http://schemas.openxmlformats.org/officeDocument/2006/relationships/tags" Target="tags/tag1.xml"/><Relationship Id="rId3" Type="http://schemas.openxmlformats.org/officeDocument/2006/relationships/font" Target="fonts/font1.fntdata"/><Relationship Id="rId21" Type="http://schemas.openxmlformats.org/officeDocument/2006/relationships/viewProps" Target="viewProps.xml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17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1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font" Target="fonts/font13.fntdata"/><Relationship Id="rId23" Type="http://schemas.openxmlformats.org/officeDocument/2006/relationships/tableStyles" Target="tableStyles.xml"/><Relationship Id="rId10" Type="http://schemas.openxmlformats.org/officeDocument/2006/relationships/font" Target="fonts/font8.fntdata"/><Relationship Id="rId19" Type="http://schemas.openxmlformats.org/officeDocument/2006/relationships/commentAuthors" Target="commentAuthors.xml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font" Target="fonts/font12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2475" y="10226675"/>
            <a:ext cx="37306250" cy="7054850"/>
          </a:xfrm>
        </p:spPr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363" y="18653125"/>
            <a:ext cx="30724475" cy="8413750"/>
          </a:xfrm>
        </p:spPr>
        <p:txBody>
          <a:bodyPr/>
          <a:lstStyle>
            <a:defPPr>
              <a:defRPr kern="1200" smtId="4294967295"/>
            </a:defPPr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9781D505-ABFC-493F-8858-9F27839AE9B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2307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620C972F-CE89-4882-8841-5E4EC186666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7124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438" y="1317625"/>
            <a:ext cx="9875837" cy="28089225"/>
          </a:xfrm>
        </p:spPr>
        <p:txBody>
          <a:bodyPr vert="eaVert"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3925" y="1317625"/>
            <a:ext cx="29475112" cy="28089225"/>
          </a:xfrm>
        </p:spPr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67478B96-C558-46F3-BF4C-CB626F7BF55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17945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ACFDBA80-68C6-4586-92A4-5A3F769223A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61068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0" y="21153438"/>
            <a:ext cx="37307838" cy="6537325"/>
          </a:xfrm>
        </p:spPr>
        <p:txBody>
          <a:bodyPr anchor="t"/>
          <a:lstStyle>
            <a:defPPr>
              <a:defRPr kern="1200" smtId="4294967295"/>
            </a:defPPr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0" y="13952538"/>
            <a:ext cx="37307838" cy="7200900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317CCD47-6DB2-4B8A-910F-EAB6C458696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516054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3925" y="7680325"/>
            <a:ext cx="19675475" cy="21726525"/>
          </a:xfrm>
        </p:spPr>
        <p:txBody>
          <a:bodyPr/>
          <a:lstStyle>
            <a:defPPr>
              <a:defRPr kern="1200" smtId="4294967295"/>
            </a:defPPr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21800" y="7680325"/>
            <a:ext cx="19675475" cy="21726525"/>
          </a:xfrm>
        </p:spPr>
        <p:txBody>
          <a:bodyPr/>
          <a:lstStyle>
            <a:defPPr>
              <a:defRPr kern="1200" smtId="4294967295"/>
            </a:defPPr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E7618C69-F50A-4456-BD00-30C7E978091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890595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3925" y="7369175"/>
            <a:ext cx="19392900" cy="3070225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3925" y="10439400"/>
            <a:ext cx="19392900" cy="18965862"/>
          </a:xfrm>
        </p:spPr>
        <p:txBody>
          <a:bodyPr/>
          <a:lstStyle>
            <a:defPPr>
              <a:defRPr kern="1200" smtId="4294967295"/>
            </a:defPPr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438" y="7369175"/>
            <a:ext cx="19400838" cy="3070225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438" y="10439400"/>
            <a:ext cx="19400838" cy="18965862"/>
          </a:xfrm>
        </p:spPr>
        <p:txBody>
          <a:bodyPr/>
          <a:lstStyle>
            <a:defPPr>
              <a:defRPr kern="1200" smtId="4294967295"/>
            </a:defPPr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41BE4E77-EB76-40B2-97CB-56BAD62ADA5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89009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AFD85181-2ED8-4C66-A6CF-2048952760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447409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FD4797FD-DFC2-4481-9B76-E30C0158C4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395009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1275"/>
            <a:ext cx="14439900" cy="5576888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875" y="1311275"/>
            <a:ext cx="24536400" cy="28093988"/>
          </a:xfrm>
        </p:spPr>
        <p:txBody>
          <a:bodyPr/>
          <a:lstStyle>
            <a:defPPr>
              <a:defRPr kern="1200" smtId="4294967295"/>
            </a:defPPr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3925" y="6888163"/>
            <a:ext cx="14439900" cy="22517100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222DDFC5-19EE-4BC8-86F5-BE1753B3A49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496738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663" y="23042562"/>
            <a:ext cx="26335038" cy="2720975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663" y="2941638"/>
            <a:ext cx="26335038" cy="19750088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663" y="25763538"/>
            <a:ext cx="26335038" cy="3862387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A9B3B4E7-A2BC-4B2C-8917-8370A599FB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406098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93925" y="1317625"/>
            <a:ext cx="3950335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9" tIns="235130" rIns="470259" bIns="235130" anchor="ctr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93925" y="7680325"/>
            <a:ext cx="39503350" cy="21726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9" tIns="235130" rIns="470259" bIns="23513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193925" y="29978350"/>
            <a:ext cx="1024255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9" tIns="235130" rIns="470259" bIns="23513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defTabSz="4703763">
              <a:defRPr sz="73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5525" y="29978350"/>
            <a:ext cx="1390015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9" tIns="235130" rIns="470259" bIns="23513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ctr" defTabSz="4703763">
              <a:defRPr sz="73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4725" y="29978350"/>
            <a:ext cx="1024255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9" tIns="235130" rIns="470259" bIns="23513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 defTabSz="4703763">
              <a:defRPr sz="7300" smtClean="0">
                <a:latin typeface="Arial" pitchFamily="34" charset="0"/>
              </a:defRPr>
            </a:lvl1pPr>
          </a:lstStyle>
          <a:p>
            <a:pPr>
              <a:defRPr/>
            </a:pPr>
            <a:fld id="{16CEF5F2-27D4-42FE-9AE6-E7F0659E0BA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1" name="New picture"/>
          <p:cNvPicPr/>
          <p:nvPr/>
        </p:nvPicPr>
        <p:blipFill>
          <a:blip r:embed="rId13"/>
          <a:stretch>
            <a:fillRect/>
          </a:stretch>
        </p:blipFill>
        <p:spPr>
          <a:xfrm rot="16200000">
            <a:off x="-11506200" y="16459200"/>
            <a:ext cx="14274800" cy="4368800"/>
          </a:xfrm>
          <a:prstGeom prst="rect">
            <a:avLst/>
          </a:prstGeom>
        </p:spPr>
      </p:pic>
      <p:pic>
        <p:nvPicPr>
          <p:cNvPr id="1032" name="New picture"/>
          <p:cNvPicPr/>
          <p:nvPr/>
        </p:nvPicPr>
        <p:blipFill>
          <a:blip r:embed="rId13"/>
          <a:stretch>
            <a:fillRect/>
          </a:stretch>
        </p:blipFill>
        <p:spPr>
          <a:xfrm rot="5400000">
            <a:off x="41122600" y="16459200"/>
            <a:ext cx="14274800" cy="4368800"/>
          </a:xfrm>
          <a:prstGeom prst="rect">
            <a:avLst/>
          </a:prstGeom>
        </p:spPr>
      </p:pic>
      <p:pic>
        <p:nvPicPr>
          <p:cNvPr id="1033" name="New picture"/>
          <p:cNvPicPr/>
          <p:nvPr/>
        </p:nvPicPr>
        <p:blipFill>
          <a:blip r:embed="rId14"/>
          <a:stretch>
            <a:fillRect/>
          </a:stretch>
        </p:blipFill>
        <p:spPr>
          <a:xfrm>
            <a:off x="6959600" y="33426400"/>
            <a:ext cx="29972000" cy="1549400"/>
          </a:xfrm>
          <a:prstGeom prst="rect">
            <a:avLst/>
          </a:prstGeom>
        </p:spPr>
      </p:pic>
      <p:sp>
        <p:nvSpPr>
          <p:cNvPr id="1034" name="New shape"/>
          <p:cNvSpPr/>
          <p:nvPr/>
        </p:nvSpPr>
        <p:spPr>
          <a:xfrm>
            <a:off x="6959600" y="33997900"/>
            <a:ext cx="21945600" cy="127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4880">
                <a:solidFill>
                  <a:srgbClr val="808080"/>
                </a:solidFill>
              </a:rPr>
              <a:t>Template ID: debatingdenim  Size: 48x36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defPPr>
        <a:defRPr kern="1200" smtId="4294967295"/>
      </a:defPPr>
      <a:lvl1pPr algn="ctr" defTabSz="4703763" rtl="0" eaLnBrk="0" fontAlgn="base" hangingPunct="0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+mj-lt"/>
          <a:ea typeface="+mj-ea"/>
          <a:cs typeface="+mj-cs"/>
        </a:defRPr>
      </a:lvl1pPr>
      <a:lvl2pPr algn="ctr" defTabSz="4703763" rtl="0" eaLnBrk="0" fontAlgn="base" hangingPunct="0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2pPr>
      <a:lvl3pPr algn="ctr" defTabSz="4703763" rtl="0" eaLnBrk="0" fontAlgn="base" hangingPunct="0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3pPr>
      <a:lvl4pPr algn="ctr" defTabSz="4703763" rtl="0" eaLnBrk="0" fontAlgn="base" hangingPunct="0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4pPr>
      <a:lvl5pPr algn="ctr" defTabSz="4703763" rtl="0" eaLnBrk="0" fontAlgn="base" hangingPunct="0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5pPr>
      <a:lvl6pPr marL="457200" algn="ctr" defTabSz="4703763" rtl="0" fontAlgn="base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6pPr>
      <a:lvl7pPr marL="914400" algn="ctr" defTabSz="4703763" rtl="0" fontAlgn="base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7pPr>
      <a:lvl8pPr marL="1371600" algn="ctr" defTabSz="4703763" rtl="0" fontAlgn="base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8pPr>
      <a:lvl9pPr marL="1828800" algn="ctr" defTabSz="4703763" rtl="0" fontAlgn="base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9pPr>
    </p:titleStyle>
    <p:bodyStyle>
      <a:defPPr>
        <a:defRPr kern="1200" smtId="4294967295"/>
      </a:defPPr>
      <a:lvl1pPr marL="1766888" indent="-1766888" algn="l" defTabSz="4703763" rtl="0" eaLnBrk="0" fontAlgn="base" hangingPunct="0">
        <a:spcBef>
          <a:spcPct val="20000"/>
        </a:spcBef>
        <a:spcAft>
          <a:spcPct val="0"/>
        </a:spcAft>
        <a:buChar char="•"/>
        <a:defRPr sz="16400">
          <a:solidFill>
            <a:schemeClr val="tx1"/>
          </a:solidFill>
          <a:latin typeface="+mn-lt"/>
          <a:ea typeface="+mn-ea"/>
          <a:cs typeface="+mn-cs"/>
        </a:defRPr>
      </a:lvl1pPr>
      <a:lvl2pPr marL="3822700" indent="-1471613" algn="l" defTabSz="4703763" rtl="0" eaLnBrk="0" fontAlgn="base" hangingPunct="0">
        <a:spcBef>
          <a:spcPct val="20000"/>
        </a:spcBef>
        <a:spcAft>
          <a:spcPct val="0"/>
        </a:spcAft>
        <a:buChar char="–"/>
        <a:defRPr sz="14400">
          <a:solidFill>
            <a:schemeClr val="tx1"/>
          </a:solidFill>
          <a:latin typeface="+mn-lt"/>
        </a:defRPr>
      </a:lvl2pPr>
      <a:lvl3pPr marL="5880100" indent="-1176338" algn="l" defTabSz="4703763" rtl="0" eaLnBrk="0" fontAlgn="base" hangingPunct="0">
        <a:spcBef>
          <a:spcPct val="20000"/>
        </a:spcBef>
        <a:spcAft>
          <a:spcPct val="0"/>
        </a:spcAft>
        <a:buChar char="•"/>
        <a:defRPr sz="12400">
          <a:solidFill>
            <a:schemeClr val="tx1"/>
          </a:solidFill>
          <a:latin typeface="+mn-lt"/>
        </a:defRPr>
      </a:lvl3pPr>
      <a:lvl4pPr marL="8229600" indent="-1174750" algn="l" defTabSz="4703763" rtl="0" eaLnBrk="0" fontAlgn="base" hangingPunct="0">
        <a:spcBef>
          <a:spcPct val="20000"/>
        </a:spcBef>
        <a:spcAft>
          <a:spcPct val="0"/>
        </a:spcAft>
        <a:buChar char="–"/>
        <a:defRPr sz="10400">
          <a:solidFill>
            <a:schemeClr val="tx1"/>
          </a:solidFill>
          <a:latin typeface="+mn-lt"/>
        </a:defRPr>
      </a:lvl4pPr>
      <a:lvl5pPr marL="10580688" indent="-1176338" algn="l" defTabSz="4703763" rtl="0" eaLnBrk="0" fontAlgn="base" hangingPunct="0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5pPr>
      <a:lvl6pPr marL="11037888" indent="-1176338" algn="l" defTabSz="4703763" rtl="0" fontAlgn="base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6pPr>
      <a:lvl7pPr marL="11495088" indent="-1176338" algn="l" defTabSz="4703763" rtl="0" fontAlgn="base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7pPr>
      <a:lvl8pPr marL="11952288" indent="-1176338" algn="l" defTabSz="4703763" rtl="0" fontAlgn="base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8pPr>
      <a:lvl9pPr marL="12409488" indent="-1176338" algn="l" defTabSz="4703763" rtl="0" fontAlgn="base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em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4"/>
          <p:cNvSpPr>
            <a:spLocks noChangeArrowheads="1"/>
          </p:cNvSpPr>
          <p:nvPr/>
        </p:nvSpPr>
        <p:spPr bwMode="auto">
          <a:xfrm>
            <a:off x="567728" y="491961"/>
            <a:ext cx="42824400" cy="5537399"/>
          </a:xfrm>
          <a:prstGeom prst="roundRect">
            <a:avLst/>
          </a:prstGeom>
          <a:solidFill>
            <a:srgbClr val="2A4A70"/>
          </a:solidFill>
          <a:ln>
            <a:noFill/>
          </a:ln>
        </p:spPr>
        <p:txBody>
          <a:bodyPr lIns="205740" tIns="102870" rIns="205740" bIns="102870" anchor="ctr"/>
          <a:lstStyle>
            <a:defPPr>
              <a:defRPr kern="1200" smtId="4294967295"/>
            </a:defPPr>
          </a:lstStyle>
          <a:p>
            <a:pPr algn="ctr" defTabSz="4703763">
              <a:lnSpc>
                <a:spcPct val="90000"/>
              </a:lnSpc>
            </a:pPr>
            <a:endParaRPr lang="en-US" sz="4900" i="1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4264D35B-B8F4-4A85-9FEE-EA091C5FF1BF}"/>
              </a:ext>
            </a:extLst>
          </p:cNvPr>
          <p:cNvSpPr txBox="1"/>
          <p:nvPr/>
        </p:nvSpPr>
        <p:spPr>
          <a:xfrm>
            <a:off x="3284519" y="558044"/>
            <a:ext cx="36576000" cy="29374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kern="1200" smtId="4294967295"/>
            </a:defPPr>
            <a:lvl1pPr marL="0" marR="0" indent="0" algn="l" defTabSz="378301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761086">
              <a:spcBef>
                <a:spcPct val="20000"/>
              </a:spcBef>
              <a:defRPr/>
            </a:pPr>
            <a:r>
              <a:rPr lang="en-CA" sz="8500" dirty="0">
                <a:solidFill>
                  <a:schemeClr val="bg1"/>
                </a:solidFill>
                <a:latin typeface="Amaranth" panose="02000503050000020004" pitchFamily="2" charset="0"/>
              </a:rPr>
              <a:t>Phenome-Wide Association Study to Determine the Effects of Cystic Fibrosis Modifier Genes in the UK Biobank Population.</a:t>
            </a:r>
            <a:endParaRPr lang="en-US" sz="8500" dirty="0">
              <a:solidFill>
                <a:schemeClr val="bg1"/>
              </a:solidFill>
              <a:latin typeface="Amaranth" panose="02000503050000020004" pitchFamily="2" charset="0"/>
            </a:endParaRP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ED235A1B-42BF-4F24-80BC-47A0B3B251F1}"/>
              </a:ext>
            </a:extLst>
          </p:cNvPr>
          <p:cNvSpPr txBox="1"/>
          <p:nvPr/>
        </p:nvSpPr>
        <p:spPr>
          <a:xfrm>
            <a:off x="1034395" y="3684523"/>
            <a:ext cx="42113834" cy="20128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kern="1200" smtId="4294967295"/>
            </a:defPPr>
            <a:lvl1pPr marL="0" marR="0" indent="0" algn="l" defTabSz="376108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6600" dirty="0">
                <a:solidFill>
                  <a:schemeClr val="bg1"/>
                </a:solidFill>
                <a:latin typeface="Titillium Web" panose="00000500000000000000" pitchFamily="2" charset="0"/>
                <a:cs typeface="Arial" pitchFamily="34" charset="0"/>
              </a:rPr>
              <a:t>Faizan Khalid Mohsin</a:t>
            </a:r>
            <a:r>
              <a:rPr lang="en-US" sz="6600" baseline="30000" dirty="0">
                <a:solidFill>
                  <a:schemeClr val="bg1"/>
                </a:solidFill>
                <a:latin typeface="Titillium Web" panose="00000500000000000000" pitchFamily="2" charset="0"/>
                <a:cs typeface="Arial" pitchFamily="34" charset="0"/>
              </a:rPr>
              <a:t>1</a:t>
            </a:r>
            <a:r>
              <a:rPr lang="en-US" sz="6600" dirty="0">
                <a:solidFill>
                  <a:schemeClr val="bg1"/>
                </a:solidFill>
                <a:latin typeface="Titillium Web" panose="00000500000000000000" pitchFamily="2" charset="0"/>
                <a:cs typeface="Arial" pitchFamily="34" charset="0"/>
              </a:rPr>
              <a:t>, </a:t>
            </a:r>
            <a:r>
              <a:rPr lang="en-US" sz="6600" dirty="0" err="1">
                <a:solidFill>
                  <a:schemeClr val="bg1"/>
                </a:solidFill>
                <a:latin typeface="Titillium Web" panose="00000500000000000000" pitchFamily="2" charset="0"/>
                <a:cs typeface="Arial" pitchFamily="34" charset="0"/>
              </a:rPr>
              <a:t>M.Sc</a:t>
            </a:r>
            <a:r>
              <a:rPr lang="en-US" sz="6600" dirty="0">
                <a:solidFill>
                  <a:schemeClr val="bg1"/>
                </a:solidFill>
                <a:latin typeface="Titillium Web" panose="020B0604020202020204" charset="0"/>
                <a:cs typeface="Arial" pitchFamily="34" charset="0"/>
              </a:rPr>
              <a:t>; </a:t>
            </a:r>
            <a:r>
              <a:rPr lang="en-US" sz="6600" dirty="0">
                <a:solidFill>
                  <a:schemeClr val="bg1"/>
                </a:solidFill>
                <a:latin typeface="Titillium Web" panose="020B0604020202020204" charset="0"/>
                <a:cs typeface="Calibri" panose="020F0502020204030204" pitchFamily="34" charset="0"/>
              </a:rPr>
              <a:t>Lisa Strug</a:t>
            </a:r>
            <a:r>
              <a:rPr lang="en-US" sz="6600" baseline="30000" dirty="0">
                <a:solidFill>
                  <a:schemeClr val="bg1"/>
                </a:solidFill>
                <a:latin typeface="Titillium Web" panose="00000500000000000000" pitchFamily="2" charset="0"/>
                <a:cs typeface="Arial" pitchFamily="34" charset="0"/>
              </a:rPr>
              <a:t>1,2</a:t>
            </a:r>
            <a:r>
              <a:rPr lang="en-US" sz="6600" dirty="0">
                <a:solidFill>
                  <a:schemeClr val="bg1"/>
                </a:solidFill>
                <a:latin typeface="Titillium Web" panose="020B0604020202020204" charset="0"/>
                <a:cs typeface="Calibri" panose="020F0502020204030204" pitchFamily="34" charset="0"/>
              </a:rPr>
              <a:t>, </a:t>
            </a:r>
            <a:r>
              <a:rPr lang="en-US" sz="6600" dirty="0" err="1">
                <a:solidFill>
                  <a:schemeClr val="bg1"/>
                </a:solidFill>
                <a:latin typeface="Titillium Web" panose="020B0604020202020204" charset="0"/>
                <a:cs typeface="Calibri" panose="020F0502020204030204" pitchFamily="34" charset="0"/>
              </a:rPr>
              <a:t>Ph.D</a:t>
            </a:r>
            <a:r>
              <a:rPr lang="en-US" sz="6600" dirty="0">
                <a:solidFill>
                  <a:schemeClr val="bg1"/>
                </a:solidFill>
                <a:latin typeface="Titillium Web" panose="020B0604020202020204" charset="0"/>
                <a:cs typeface="Calibri" panose="020F0502020204030204" pitchFamily="34" charset="0"/>
              </a:rPr>
              <a:t>; </a:t>
            </a:r>
            <a:r>
              <a:rPr lang="en-US" sz="6600" dirty="0" err="1">
                <a:solidFill>
                  <a:schemeClr val="bg1"/>
                </a:solidFill>
                <a:latin typeface="Titillium Web" panose="020B0604020202020204" charset="0"/>
                <a:cs typeface="Calibri" panose="020F0502020204030204" pitchFamily="34" charset="0"/>
              </a:rPr>
              <a:t>Naim</a:t>
            </a:r>
            <a:r>
              <a:rPr lang="en-US" sz="6600" dirty="0">
                <a:solidFill>
                  <a:schemeClr val="bg1"/>
                </a:solidFill>
                <a:latin typeface="Titillium Web" panose="020B0604020202020204" charset="0"/>
                <a:cs typeface="Calibri" panose="020F0502020204030204" pitchFamily="34" charset="0"/>
              </a:rPr>
              <a:t> Panjwani</a:t>
            </a:r>
            <a:r>
              <a:rPr lang="en-US" sz="6600" baseline="30000" dirty="0">
                <a:solidFill>
                  <a:schemeClr val="bg1"/>
                </a:solidFill>
                <a:latin typeface="Titillium Web" panose="00000500000000000000" pitchFamily="2" charset="0"/>
                <a:cs typeface="Arial" pitchFamily="34" charset="0"/>
              </a:rPr>
              <a:t>2</a:t>
            </a:r>
            <a:r>
              <a:rPr lang="en-US" sz="6600" dirty="0">
                <a:solidFill>
                  <a:schemeClr val="bg1"/>
                </a:solidFill>
                <a:latin typeface="Titillium Web" panose="020B0604020202020204" charset="0"/>
                <a:cs typeface="Calibri" panose="020F0502020204030204" pitchFamily="34" charset="0"/>
              </a:rPr>
              <a:t>, </a:t>
            </a:r>
            <a:r>
              <a:rPr lang="en-US" sz="6600" dirty="0" err="1">
                <a:solidFill>
                  <a:schemeClr val="bg1"/>
                </a:solidFill>
                <a:latin typeface="Titillium Web" panose="020B0604020202020204" charset="0"/>
                <a:cs typeface="Calibri" panose="020F0502020204030204" pitchFamily="34" charset="0"/>
              </a:rPr>
              <a:t>M.Sc</a:t>
            </a:r>
            <a:r>
              <a:rPr lang="en-US" sz="6600" dirty="0">
                <a:solidFill>
                  <a:schemeClr val="bg1"/>
                </a:solidFill>
                <a:latin typeface="Titillium Web" panose="020B0604020202020204" charset="0"/>
                <a:cs typeface="Calibri" panose="020F0502020204030204" pitchFamily="34" charset="0"/>
              </a:rPr>
              <a:t>; and Zeynep Baskurt</a:t>
            </a:r>
            <a:r>
              <a:rPr lang="en-US" sz="6600" baseline="30000" dirty="0">
                <a:solidFill>
                  <a:schemeClr val="bg1"/>
                </a:solidFill>
                <a:latin typeface="Titillium Web" panose="00000500000000000000" pitchFamily="2" charset="0"/>
                <a:cs typeface="Arial" pitchFamily="34" charset="0"/>
              </a:rPr>
              <a:t>2</a:t>
            </a:r>
            <a:r>
              <a:rPr lang="en-US" sz="6600" dirty="0">
                <a:solidFill>
                  <a:schemeClr val="bg1"/>
                </a:solidFill>
                <a:latin typeface="Titillium Web" panose="020B0604020202020204" charset="0"/>
                <a:cs typeface="Calibri" panose="020F0502020204030204" pitchFamily="34" charset="0"/>
              </a:rPr>
              <a:t>, </a:t>
            </a:r>
            <a:r>
              <a:rPr lang="en-US" sz="6600" dirty="0" err="1">
                <a:solidFill>
                  <a:schemeClr val="bg1"/>
                </a:solidFill>
                <a:latin typeface="Titillium Web" panose="020B0604020202020204" charset="0"/>
                <a:cs typeface="Calibri" panose="020F0502020204030204" pitchFamily="34" charset="0"/>
              </a:rPr>
              <a:t>Ph.D</a:t>
            </a:r>
            <a:r>
              <a:rPr lang="en-US" sz="6600" dirty="0">
                <a:solidFill>
                  <a:schemeClr val="bg1"/>
                </a:solidFill>
                <a:latin typeface="Titillium Web" panose="020B0604020202020204" charset="0"/>
                <a:cs typeface="Calibri" panose="020F0502020204030204" pitchFamily="34" charset="0"/>
              </a:rPr>
              <a:t> </a:t>
            </a:r>
            <a:endParaRPr lang="en-US" sz="6600" dirty="0">
              <a:solidFill>
                <a:schemeClr val="bg1"/>
              </a:solidFill>
              <a:latin typeface="Titillium Web" panose="020B0604020202020204" charset="0"/>
              <a:cs typeface="Arial" pitchFamily="34" charset="0"/>
            </a:endParaRPr>
          </a:p>
          <a:p>
            <a:pPr algn="ctr">
              <a:defRPr/>
            </a:pPr>
            <a:r>
              <a:rPr lang="en-US" sz="5400" baseline="30000" dirty="0">
                <a:solidFill>
                  <a:schemeClr val="bg1"/>
                </a:solidFill>
                <a:latin typeface="Titillium Web" panose="00000500000000000000" pitchFamily="2" charset="0"/>
                <a:cs typeface="Arial" pitchFamily="34" charset="0"/>
              </a:rPr>
              <a:t>1 </a:t>
            </a:r>
            <a:r>
              <a:rPr lang="en-US" sz="5400" dirty="0">
                <a:solidFill>
                  <a:schemeClr val="bg1"/>
                </a:solidFill>
                <a:latin typeface="Titillium Web" panose="00000500000000000000" pitchFamily="2" charset="0"/>
                <a:cs typeface="Arial" pitchFamily="34" charset="0"/>
              </a:rPr>
              <a:t>Division of Biostatistics, Dalla Lana School of Public Health, University of Toronto, Toronto, ON; </a:t>
            </a:r>
            <a:r>
              <a:rPr lang="en-US" sz="5400" baseline="30000" dirty="0">
                <a:solidFill>
                  <a:schemeClr val="bg1"/>
                </a:solidFill>
                <a:latin typeface="Titillium Web" panose="00000500000000000000" pitchFamily="2" charset="0"/>
                <a:cs typeface="Arial" pitchFamily="34" charset="0"/>
              </a:rPr>
              <a:t>2 </a:t>
            </a:r>
            <a:r>
              <a:rPr lang="en-US" sz="5400" dirty="0">
                <a:solidFill>
                  <a:schemeClr val="bg1"/>
                </a:solidFill>
                <a:latin typeface="Titillium Web" panose="00000500000000000000" pitchFamily="2" charset="0"/>
                <a:cs typeface="Arial" pitchFamily="34" charset="0"/>
              </a:rPr>
              <a:t>Hospital for Sick Children, Toronto, ON</a:t>
            </a:r>
          </a:p>
        </p:txBody>
      </p:sp>
      <p:sp>
        <p:nvSpPr>
          <p:cNvPr id="27" name="TextBox 19">
            <a:extLst>
              <a:ext uri="{FF2B5EF4-FFF2-40B4-BE49-F238E27FC236}">
                <a16:creationId xmlns:a16="http://schemas.microsoft.com/office/drawing/2014/main" id="{D1DF76C2-CA55-4287-8208-00375EA049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7690" y="19333283"/>
            <a:ext cx="3053852" cy="3416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r>
              <a:rPr lang="en-CA" sz="2400" dirty="0"/>
              <a:t>Cystic fibrosis (CF) is the most common fatal genetic disease affecting Canadian children and young adults. </a:t>
            </a:r>
          </a:p>
          <a:p>
            <a:endParaRPr lang="en-CA" sz="2400" dirty="0"/>
          </a:p>
          <a:p>
            <a:r>
              <a:rPr lang="en-CA" sz="2400" dirty="0"/>
              <a:t>At present, there is no cure.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9DA6868-859E-4342-976E-822157DE2D15}"/>
              </a:ext>
            </a:extLst>
          </p:cNvPr>
          <p:cNvGrpSpPr/>
          <p:nvPr/>
        </p:nvGrpSpPr>
        <p:grpSpPr>
          <a:xfrm>
            <a:off x="764622" y="6463191"/>
            <a:ext cx="3025574" cy="646332"/>
            <a:chOff x="619432" y="7936247"/>
            <a:chExt cx="3025574" cy="646332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7220CD8-CD1F-4561-B6F6-872F8B351FDE}"/>
                </a:ext>
              </a:extLst>
            </p:cNvPr>
            <p:cNvSpPr txBox="1"/>
            <p:nvPr/>
          </p:nvSpPr>
          <p:spPr>
            <a:xfrm>
              <a:off x="1066800" y="7936248"/>
              <a:ext cx="2578206" cy="646331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274320" rIns="274320" rtlCol="0">
              <a:spAutoFit/>
            </a:bodyPr>
            <a:lstStyle/>
            <a:p>
              <a:pPr defTabSz="4702588">
                <a:defRPr/>
              </a:pPr>
              <a:r>
                <a:rPr lang="en-US" sz="3600">
                  <a:solidFill>
                    <a:srgbClr val="6E4D99"/>
                  </a:solidFill>
                  <a:latin typeface="Amaranth" panose="02000503050000020004" pitchFamily="2" charset="0"/>
                </a:rPr>
                <a:t>ABSTRACT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69B7A80-A037-4811-AA81-3FB99CEB6B45}"/>
                </a:ext>
              </a:extLst>
            </p:cNvPr>
            <p:cNvSpPr/>
            <p:nvPr/>
          </p:nvSpPr>
          <p:spPr bwMode="auto">
            <a:xfrm>
              <a:off x="619432" y="7936247"/>
              <a:ext cx="457200" cy="646331"/>
            </a:xfrm>
            <a:prstGeom prst="rect">
              <a:avLst/>
            </a:prstGeom>
            <a:solidFill>
              <a:srgbClr val="6E4D99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628E0EA1-F584-4FE4-81F7-2DFD4FB88DA2}"/>
              </a:ext>
            </a:extLst>
          </p:cNvPr>
          <p:cNvGrpSpPr/>
          <p:nvPr/>
        </p:nvGrpSpPr>
        <p:grpSpPr>
          <a:xfrm>
            <a:off x="11463102" y="6463192"/>
            <a:ext cx="4558516" cy="646647"/>
            <a:chOff x="11309555" y="7936248"/>
            <a:chExt cx="4558516" cy="646647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9744332-409D-4E13-8004-F1FC2BA8831D}"/>
                </a:ext>
              </a:extLst>
            </p:cNvPr>
            <p:cNvSpPr txBox="1"/>
            <p:nvPr/>
          </p:nvSpPr>
          <p:spPr>
            <a:xfrm>
              <a:off x="11766755" y="7936248"/>
              <a:ext cx="4101316" cy="646331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274320" rIns="274320" rtlCol="0">
              <a:spAutoFit/>
            </a:bodyPr>
            <a:lstStyle/>
            <a:p>
              <a:pPr defTabSz="4702588">
                <a:defRPr/>
              </a:pPr>
              <a:r>
                <a:rPr lang="en-US" sz="3600" dirty="0">
                  <a:solidFill>
                    <a:srgbClr val="679955"/>
                  </a:solidFill>
                  <a:latin typeface="Amaranth" panose="02000503050000020004" pitchFamily="2" charset="0"/>
                </a:rPr>
                <a:t>2. METHODOLOGY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2540629-E07F-4524-B7B0-8AD50B9CA383}"/>
                </a:ext>
              </a:extLst>
            </p:cNvPr>
            <p:cNvSpPr/>
            <p:nvPr/>
          </p:nvSpPr>
          <p:spPr bwMode="auto">
            <a:xfrm>
              <a:off x="11309555" y="7936564"/>
              <a:ext cx="457200" cy="646331"/>
            </a:xfrm>
            <a:prstGeom prst="rect">
              <a:avLst/>
            </a:prstGeom>
            <a:solidFill>
              <a:srgbClr val="679955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FD3D1B1-E282-45AC-A5D2-BF5D46CFDC2A}"/>
              </a:ext>
            </a:extLst>
          </p:cNvPr>
          <p:cNvGrpSpPr/>
          <p:nvPr/>
        </p:nvGrpSpPr>
        <p:grpSpPr>
          <a:xfrm>
            <a:off x="21649380" y="6412432"/>
            <a:ext cx="3111923" cy="676142"/>
            <a:chOff x="21950516" y="7936248"/>
            <a:chExt cx="3111923" cy="676142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A18A5CA-EAF8-4A0C-91E3-652892D85424}"/>
                </a:ext>
              </a:extLst>
            </p:cNvPr>
            <p:cNvSpPr txBox="1"/>
            <p:nvPr/>
          </p:nvSpPr>
          <p:spPr>
            <a:xfrm>
              <a:off x="22402800" y="7936248"/>
              <a:ext cx="2659639" cy="646331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274320" rIns="274320" rtlCol="0">
              <a:spAutoFit/>
            </a:bodyPr>
            <a:lstStyle/>
            <a:p>
              <a:pPr defTabSz="4702588">
                <a:defRPr/>
              </a:pPr>
              <a:r>
                <a:rPr lang="en-US" sz="3600" dirty="0">
                  <a:solidFill>
                    <a:srgbClr val="679955"/>
                  </a:solidFill>
                  <a:latin typeface="Amaranth" panose="02000503050000020004" pitchFamily="2" charset="0"/>
                </a:rPr>
                <a:t>3. RESULTS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DBBCF0F-8115-4C70-A694-F428A5C95969}"/>
                </a:ext>
              </a:extLst>
            </p:cNvPr>
            <p:cNvSpPr/>
            <p:nvPr/>
          </p:nvSpPr>
          <p:spPr bwMode="auto">
            <a:xfrm>
              <a:off x="21950516" y="7966059"/>
              <a:ext cx="457200" cy="646331"/>
            </a:xfrm>
            <a:prstGeom prst="rect">
              <a:avLst/>
            </a:prstGeom>
            <a:solidFill>
              <a:srgbClr val="679955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BB9306F-3280-4FFD-A286-DCBADFD49E3F}"/>
              </a:ext>
            </a:extLst>
          </p:cNvPr>
          <p:cNvGrpSpPr/>
          <p:nvPr/>
        </p:nvGrpSpPr>
        <p:grpSpPr>
          <a:xfrm>
            <a:off x="22174693" y="26398462"/>
            <a:ext cx="4041194" cy="646332"/>
            <a:chOff x="32576216" y="7936247"/>
            <a:chExt cx="4041194" cy="64633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486D635-9884-427F-9A27-F0D207FACB9C}"/>
                </a:ext>
              </a:extLst>
            </p:cNvPr>
            <p:cNvSpPr txBox="1"/>
            <p:nvPr/>
          </p:nvSpPr>
          <p:spPr>
            <a:xfrm>
              <a:off x="33033416" y="7936248"/>
              <a:ext cx="3583994" cy="646331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274320" rIns="274320" rtlCol="0">
              <a:spAutoFit/>
            </a:bodyPr>
            <a:lstStyle/>
            <a:p>
              <a:pPr defTabSz="4702588">
                <a:defRPr/>
              </a:pPr>
              <a:r>
                <a:rPr lang="en-US" sz="3600" dirty="0">
                  <a:solidFill>
                    <a:srgbClr val="6E4D99"/>
                  </a:solidFill>
                  <a:latin typeface="Amaranth" panose="02000503050000020004" pitchFamily="2" charset="0"/>
                </a:rPr>
                <a:t>4. CONCLUSION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9702F2A-8E0E-4D1A-A866-FC61F70C5522}"/>
                </a:ext>
              </a:extLst>
            </p:cNvPr>
            <p:cNvSpPr/>
            <p:nvPr/>
          </p:nvSpPr>
          <p:spPr bwMode="auto">
            <a:xfrm>
              <a:off x="32576216" y="7936247"/>
              <a:ext cx="457200" cy="646331"/>
            </a:xfrm>
            <a:prstGeom prst="rect">
              <a:avLst/>
            </a:prstGeom>
            <a:solidFill>
              <a:srgbClr val="6E4D99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A48DC6E-5C6A-4A57-8A78-B09BE503F40B}"/>
              </a:ext>
            </a:extLst>
          </p:cNvPr>
          <p:cNvGrpSpPr/>
          <p:nvPr/>
        </p:nvGrpSpPr>
        <p:grpSpPr>
          <a:xfrm>
            <a:off x="1052876" y="17470841"/>
            <a:ext cx="4446434" cy="646958"/>
            <a:chOff x="619432" y="19087285"/>
            <a:chExt cx="4446434" cy="646958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E133AC-1DFE-4D6E-B1A3-31B930A6602E}"/>
                </a:ext>
              </a:extLst>
            </p:cNvPr>
            <p:cNvSpPr txBox="1"/>
            <p:nvPr/>
          </p:nvSpPr>
          <p:spPr>
            <a:xfrm>
              <a:off x="1076632" y="19087285"/>
              <a:ext cx="3989234" cy="646331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274320" rIns="274320" rtlCol="0">
              <a:spAutoFit/>
            </a:bodyPr>
            <a:lstStyle/>
            <a:p>
              <a:pPr defTabSz="4702588">
                <a:defRPr/>
              </a:pPr>
              <a:r>
                <a:rPr lang="en-US" sz="3600" dirty="0">
                  <a:solidFill>
                    <a:srgbClr val="A33B3B"/>
                  </a:solidFill>
                  <a:latin typeface="Amaranth" panose="02000503050000020004" pitchFamily="2" charset="0"/>
                </a:rPr>
                <a:t>1. INTRODUCTION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1C45890-5A72-41A6-9C21-8464F46D0E48}"/>
                </a:ext>
              </a:extLst>
            </p:cNvPr>
            <p:cNvSpPr/>
            <p:nvPr/>
          </p:nvSpPr>
          <p:spPr bwMode="auto">
            <a:xfrm>
              <a:off x="619432" y="19087912"/>
              <a:ext cx="457200" cy="646331"/>
            </a:xfrm>
            <a:prstGeom prst="rect">
              <a:avLst/>
            </a:prstGeom>
            <a:solidFill>
              <a:srgbClr val="A33B3B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B9D373EE-58D8-4FB5-8F69-00DE0C02A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2529" y="19057979"/>
            <a:ext cx="4596782" cy="5377138"/>
          </a:xfrm>
          <a:prstGeom prst="rect">
            <a:avLst/>
          </a:prstGeom>
        </p:spPr>
      </p:pic>
      <p:sp>
        <p:nvSpPr>
          <p:cNvPr id="34" name="TextBox 19">
            <a:extLst>
              <a:ext uri="{FF2B5EF4-FFF2-40B4-BE49-F238E27FC236}">
                <a16:creationId xmlns:a16="http://schemas.microsoft.com/office/drawing/2014/main" id="{154FA519-BB50-4739-A61C-61B9D87D5A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3045" y="18401118"/>
            <a:ext cx="4596782" cy="461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r>
              <a:rPr lang="en-CA" sz="2400" dirty="0"/>
              <a:t>Fig 1. Issues associated with CF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E6CE3BF-1FA8-4D2C-9880-874DF3328F50}"/>
              </a:ext>
            </a:extLst>
          </p:cNvPr>
          <p:cNvSpPr txBox="1"/>
          <p:nvPr/>
        </p:nvSpPr>
        <p:spPr>
          <a:xfrm>
            <a:off x="944289" y="24005933"/>
            <a:ext cx="32176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u="sng" dirty="0"/>
              <a:t>1.2. MODIFIER GENES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315DE0B-0A77-4780-A275-715F8B99B130}"/>
              </a:ext>
            </a:extLst>
          </p:cNvPr>
          <p:cNvSpPr txBox="1"/>
          <p:nvPr/>
        </p:nvSpPr>
        <p:spPr>
          <a:xfrm>
            <a:off x="1014830" y="18496924"/>
            <a:ext cx="30538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u="sng" dirty="0"/>
              <a:t>1.1. CYSTIC FIBROSIS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4BBB335E-E13E-4FFF-B9A3-6F4C45190E61}"/>
              </a:ext>
            </a:extLst>
          </p:cNvPr>
          <p:cNvSpPr/>
          <p:nvPr/>
        </p:nvSpPr>
        <p:spPr>
          <a:xfrm>
            <a:off x="13640401" y="27299278"/>
            <a:ext cx="2062003" cy="745817"/>
          </a:xfrm>
          <a:prstGeom prst="rect">
            <a:avLst/>
          </a:prstGeom>
          <a:solidFill>
            <a:srgbClr val="5FCBEF"/>
          </a:solidFill>
          <a:ln w="19050" cap="rnd" cmpd="sng" algn="ctr">
            <a:solidFill>
              <a:srgbClr val="5FCBEF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Genotypic 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 = 488,377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2D347C49-D787-472E-9CE6-5AF788B45B51}"/>
              </a:ext>
            </a:extLst>
          </p:cNvPr>
          <p:cNvCxnSpPr>
            <a:cxnSpLocks/>
            <a:stCxn id="68" idx="2"/>
            <a:endCxn id="70" idx="0"/>
          </p:cNvCxnSpPr>
          <p:nvPr/>
        </p:nvCxnSpPr>
        <p:spPr>
          <a:xfrm flipH="1">
            <a:off x="14671400" y="28045095"/>
            <a:ext cx="3" cy="610844"/>
          </a:xfrm>
          <a:prstGeom prst="straightConnector1">
            <a:avLst/>
          </a:prstGeom>
          <a:noFill/>
          <a:ln w="12700" cap="rnd" cmpd="sng" algn="ctr">
            <a:solidFill>
              <a:srgbClr val="5FCBEF"/>
            </a:solidFill>
            <a:prstDash val="solid"/>
            <a:tailEnd type="triangle"/>
          </a:ln>
          <a:effectLst/>
        </p:spPr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EFD44FF1-CE85-4E55-B37C-B8515F016E46}"/>
              </a:ext>
            </a:extLst>
          </p:cNvPr>
          <p:cNvSpPr/>
          <p:nvPr/>
        </p:nvSpPr>
        <p:spPr>
          <a:xfrm>
            <a:off x="13640398" y="28655939"/>
            <a:ext cx="2062003" cy="745817"/>
          </a:xfrm>
          <a:prstGeom prst="rect">
            <a:avLst/>
          </a:prstGeom>
          <a:solidFill>
            <a:srgbClr val="5FCBEF"/>
          </a:solidFill>
          <a:ln w="19050" cap="rnd" cmpd="sng" algn="ctr">
            <a:solidFill>
              <a:srgbClr val="5FCBEF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Unrelated Individuals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 = 452,197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64862644-2AE6-463D-AD87-1243B108CD4C}"/>
              </a:ext>
            </a:extLst>
          </p:cNvPr>
          <p:cNvSpPr/>
          <p:nvPr/>
        </p:nvSpPr>
        <p:spPr>
          <a:xfrm>
            <a:off x="13640398" y="30012600"/>
            <a:ext cx="2062003" cy="745817"/>
          </a:xfrm>
          <a:prstGeom prst="rect">
            <a:avLst/>
          </a:prstGeom>
          <a:solidFill>
            <a:srgbClr val="5FCBEF"/>
          </a:solidFill>
          <a:ln w="19050" cap="rnd" cmpd="sng" algn="ctr">
            <a:solidFill>
              <a:srgbClr val="5FCBEF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Caucasians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 = 377,961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905A786F-59F1-4278-87B7-95AFFBA0A4CA}"/>
              </a:ext>
            </a:extLst>
          </p:cNvPr>
          <p:cNvSpPr/>
          <p:nvPr/>
        </p:nvSpPr>
        <p:spPr>
          <a:xfrm>
            <a:off x="11062897" y="27299278"/>
            <a:ext cx="2062003" cy="934445"/>
          </a:xfrm>
          <a:prstGeom prst="rect">
            <a:avLst/>
          </a:prstGeom>
          <a:solidFill>
            <a:srgbClr val="5FCBEF"/>
          </a:solidFill>
          <a:ln w="19050" cap="rnd" cmpd="sng" algn="ctr">
            <a:solidFill>
              <a:srgbClr val="5FCBEF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Phenotypic 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(ICD10 data)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 = 349,590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4535A2F-8C9C-4D00-B974-173CF97C0DA0}"/>
              </a:ext>
            </a:extLst>
          </p:cNvPr>
          <p:cNvSpPr/>
          <p:nvPr/>
        </p:nvSpPr>
        <p:spPr>
          <a:xfrm>
            <a:off x="13640398" y="31312228"/>
            <a:ext cx="2062003" cy="745817"/>
          </a:xfrm>
          <a:prstGeom prst="rect">
            <a:avLst/>
          </a:prstGeom>
          <a:solidFill>
            <a:srgbClr val="5FCBEF"/>
          </a:solidFill>
          <a:ln w="19050" cap="rnd" cmpd="sng" algn="ctr">
            <a:solidFill>
              <a:srgbClr val="5FCBEF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Final 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 = 263,607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A9A7B4E-CAA8-4B8D-A22C-EFC592557969}"/>
              </a:ext>
            </a:extLst>
          </p:cNvPr>
          <p:cNvCxnSpPr>
            <a:cxnSpLocks/>
          </p:cNvCxnSpPr>
          <p:nvPr/>
        </p:nvCxnSpPr>
        <p:spPr>
          <a:xfrm flipH="1">
            <a:off x="14671396" y="29401756"/>
            <a:ext cx="3" cy="610844"/>
          </a:xfrm>
          <a:prstGeom prst="straightConnector1">
            <a:avLst/>
          </a:prstGeom>
          <a:noFill/>
          <a:ln w="12700" cap="rnd" cmpd="sng" algn="ctr">
            <a:solidFill>
              <a:srgbClr val="5FCBEF"/>
            </a:solidFill>
            <a:prstDash val="solid"/>
            <a:tailEnd type="triangle"/>
          </a:ln>
          <a:effectLst/>
        </p:spPr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8866FC7-E038-4DC8-ADDB-1C5EC13CD1DE}"/>
              </a:ext>
            </a:extLst>
          </p:cNvPr>
          <p:cNvCxnSpPr>
            <a:cxnSpLocks/>
          </p:cNvCxnSpPr>
          <p:nvPr/>
        </p:nvCxnSpPr>
        <p:spPr>
          <a:xfrm flipH="1">
            <a:off x="14671392" y="30680330"/>
            <a:ext cx="6" cy="613297"/>
          </a:xfrm>
          <a:prstGeom prst="straightConnector1">
            <a:avLst/>
          </a:prstGeom>
          <a:noFill/>
          <a:ln w="12700" cap="rnd" cmpd="sng" algn="ctr">
            <a:solidFill>
              <a:srgbClr val="5FCBEF"/>
            </a:solidFill>
            <a:prstDash val="solid"/>
            <a:tailEnd type="triangle"/>
          </a:ln>
          <a:effectLst/>
        </p:spPr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7822B41B-88E6-4F64-93FE-55DE92986EB9}"/>
              </a:ext>
            </a:extLst>
          </p:cNvPr>
          <p:cNvCxnSpPr>
            <a:cxnSpLocks/>
          </p:cNvCxnSpPr>
          <p:nvPr/>
        </p:nvCxnSpPr>
        <p:spPr>
          <a:xfrm flipH="1">
            <a:off x="12085781" y="28150838"/>
            <a:ext cx="1" cy="2888801"/>
          </a:xfrm>
          <a:prstGeom prst="straightConnector1">
            <a:avLst/>
          </a:prstGeom>
          <a:noFill/>
          <a:ln w="12700" cap="rnd" cmpd="sng" algn="ctr">
            <a:solidFill>
              <a:srgbClr val="5FCBEF"/>
            </a:solidFill>
            <a:prstDash val="solid"/>
            <a:tailEnd type="triangle"/>
          </a:ln>
          <a:effectLst/>
        </p:spPr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ACF7298C-AB99-4B6D-9146-6EE6E2B359F8}"/>
              </a:ext>
            </a:extLst>
          </p:cNvPr>
          <p:cNvCxnSpPr/>
          <p:nvPr/>
        </p:nvCxnSpPr>
        <p:spPr>
          <a:xfrm>
            <a:off x="12068322" y="31043956"/>
            <a:ext cx="2603070" cy="0"/>
          </a:xfrm>
          <a:prstGeom prst="straightConnector1">
            <a:avLst/>
          </a:prstGeom>
          <a:noFill/>
          <a:ln w="12700" cap="rnd" cmpd="sng" algn="ctr">
            <a:solidFill>
              <a:srgbClr val="5FCBEF"/>
            </a:solidFill>
            <a:prstDash val="solid"/>
            <a:tailEnd type="triangle"/>
          </a:ln>
          <a:effectLst/>
        </p:spPr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39BAEF40-7DA4-4186-8483-F3EBEE41FB6E}"/>
              </a:ext>
            </a:extLst>
          </p:cNvPr>
          <p:cNvCxnSpPr>
            <a:cxnSpLocks/>
          </p:cNvCxnSpPr>
          <p:nvPr/>
        </p:nvCxnSpPr>
        <p:spPr>
          <a:xfrm>
            <a:off x="14671392" y="28397635"/>
            <a:ext cx="1239667" cy="0"/>
          </a:xfrm>
          <a:prstGeom prst="straightConnector1">
            <a:avLst/>
          </a:prstGeom>
          <a:noFill/>
          <a:ln w="12700" cap="rnd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E310C71D-EB82-4327-B0B3-C447BC5A8CC0}"/>
              </a:ext>
            </a:extLst>
          </p:cNvPr>
          <p:cNvCxnSpPr>
            <a:cxnSpLocks/>
          </p:cNvCxnSpPr>
          <p:nvPr/>
        </p:nvCxnSpPr>
        <p:spPr>
          <a:xfrm flipV="1">
            <a:off x="14671392" y="29722276"/>
            <a:ext cx="1327365" cy="18886"/>
          </a:xfrm>
          <a:prstGeom prst="straightConnector1">
            <a:avLst/>
          </a:prstGeom>
          <a:noFill/>
          <a:ln w="12700" cap="rnd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14C6E2D8-C03B-4923-998D-3DE033BC11E5}"/>
              </a:ext>
            </a:extLst>
          </p:cNvPr>
          <p:cNvCxnSpPr>
            <a:cxnSpLocks/>
          </p:cNvCxnSpPr>
          <p:nvPr/>
        </p:nvCxnSpPr>
        <p:spPr>
          <a:xfrm>
            <a:off x="14671393" y="31035322"/>
            <a:ext cx="1468515" cy="1"/>
          </a:xfrm>
          <a:prstGeom prst="straightConnector1">
            <a:avLst/>
          </a:prstGeom>
          <a:noFill/>
          <a:ln w="12700" cap="rnd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0EEA5A6C-07D6-41E1-BDFC-1C6095EA9B6A}"/>
              </a:ext>
            </a:extLst>
          </p:cNvPr>
          <p:cNvSpPr txBox="1"/>
          <p:nvPr/>
        </p:nvSpPr>
        <p:spPr>
          <a:xfrm>
            <a:off x="16021618" y="28104943"/>
            <a:ext cx="44855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solidFill>
                  <a:prstClr val="black"/>
                </a:solidFill>
                <a:latin typeface="Trebuchet MS" panose="020B0603020202020204"/>
              </a:rPr>
              <a:t>Kinship analysis (removed people up to 2</a:t>
            </a:r>
            <a:r>
              <a:rPr lang="en-CA" sz="1800" baseline="30000" dirty="0">
                <a:solidFill>
                  <a:prstClr val="black"/>
                </a:solidFill>
                <a:latin typeface="Trebuchet MS" panose="020B0603020202020204"/>
              </a:rPr>
              <a:t>nd</a:t>
            </a:r>
            <a:r>
              <a:rPr lang="en-CA" sz="1800" dirty="0">
                <a:solidFill>
                  <a:prstClr val="black"/>
                </a:solidFill>
                <a:latin typeface="Trebuchet MS" panose="020B0603020202020204"/>
              </a:rPr>
              <a:t> degree of relatedness) 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AAE3673A-105F-462F-802E-160C014DFE5D}"/>
              </a:ext>
            </a:extLst>
          </p:cNvPr>
          <p:cNvSpPr txBox="1"/>
          <p:nvPr/>
        </p:nvSpPr>
        <p:spPr>
          <a:xfrm>
            <a:off x="16139909" y="29499847"/>
            <a:ext cx="41386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solidFill>
                  <a:prstClr val="black"/>
                </a:solidFill>
                <a:latin typeface="Trebuchet MS" panose="020B0603020202020204"/>
              </a:rPr>
              <a:t>Ancestral PCA (removed non-Caucasian individuals) 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8C3C328-0809-4CD0-ABE1-5DE388B97421}"/>
              </a:ext>
            </a:extLst>
          </p:cNvPr>
          <p:cNvSpPr txBox="1"/>
          <p:nvPr/>
        </p:nvSpPr>
        <p:spPr>
          <a:xfrm>
            <a:off x="16162769" y="30680330"/>
            <a:ext cx="43443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solidFill>
                  <a:prstClr val="black"/>
                </a:solidFill>
                <a:latin typeface="Trebuchet MS" panose="020B0603020202020204"/>
              </a:rPr>
              <a:t>Merged phenotypic data from ICD10 codes with genotypic data </a:t>
            </a:r>
          </a:p>
        </p:txBody>
      </p:sp>
      <p:sp>
        <p:nvSpPr>
          <p:cNvPr id="88" name="Content Placeholder 2">
            <a:extLst>
              <a:ext uri="{FF2B5EF4-FFF2-40B4-BE49-F238E27FC236}">
                <a16:creationId xmlns:a16="http://schemas.microsoft.com/office/drawing/2014/main" id="{E243702E-D101-407A-881C-FFDD92EA92F6}"/>
              </a:ext>
            </a:extLst>
          </p:cNvPr>
          <p:cNvSpPr txBox="1">
            <a:spLocks/>
          </p:cNvSpPr>
          <p:nvPr/>
        </p:nvSpPr>
        <p:spPr>
          <a:xfrm>
            <a:off x="33334623" y="26881789"/>
            <a:ext cx="10556577" cy="42854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CA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None/>
              <a:tabLst/>
              <a:defRPr/>
            </a:pPr>
            <a:r>
              <a:rPr lang="en-CA" sz="3600" b="1" dirty="0">
                <a:solidFill>
                  <a:schemeClr val="tx1"/>
                </a:solidFill>
                <a:latin typeface="Calibri" panose="020F0502020204030204" pitchFamily="34" charset="0"/>
              </a:rPr>
              <a:t>Future Work:</a:t>
            </a: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CA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Use curated phenotypes. </a:t>
            </a:r>
            <a:r>
              <a:rPr kumimoji="0" lang="en-CA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E.g., Lung function: FEV1/FVC ratio</a:t>
            </a: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CA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Include interaction term between allele count and sex.</a:t>
            </a:r>
          </a:p>
          <a:p>
            <a:pPr fontAlgn="auto">
              <a:lnSpc>
                <a:spcPct val="90000"/>
              </a:lnSpc>
              <a:buClr>
                <a:srgbClr val="5FCBEF"/>
              </a:buClr>
              <a:defRPr/>
            </a:pPr>
            <a:r>
              <a:rPr lang="en-US" sz="3200" dirty="0">
                <a:solidFill>
                  <a:schemeClr val="tx1"/>
                </a:solidFill>
              </a:rPr>
              <a:t>Instead of using additive model use a genotypic model (treat allele count as categorical variable).</a:t>
            </a:r>
          </a:p>
          <a:p>
            <a:pPr fontAlgn="auto">
              <a:lnSpc>
                <a:spcPct val="90000"/>
              </a:lnSpc>
              <a:buClr>
                <a:srgbClr val="5FCBEF"/>
              </a:buClr>
              <a:defRPr/>
            </a:pPr>
            <a:r>
              <a:rPr kumimoji="0" lang="en-CA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Adjust our analysis for the case control imbalance.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94AD4F-A906-4FAB-BBBE-03AD8AF1D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55486" y="8211676"/>
            <a:ext cx="9024969" cy="8247524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9E1DF46D-EB39-4214-99B6-1CA77F8846FF}"/>
              </a:ext>
            </a:extLst>
          </p:cNvPr>
          <p:cNvSpPr txBox="1"/>
          <p:nvPr/>
        </p:nvSpPr>
        <p:spPr>
          <a:xfrm>
            <a:off x="1092269" y="28655939"/>
            <a:ext cx="32176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u="sng" dirty="0"/>
              <a:t>1.3. SNP’s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C33F84F-02B4-43E0-BD6F-A456063240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182" y="27041583"/>
            <a:ext cx="8736325" cy="5755123"/>
          </a:xfrm>
          <a:prstGeom prst="rect">
            <a:avLst/>
          </a:prstGeom>
        </p:spPr>
      </p:pic>
      <p:sp>
        <p:nvSpPr>
          <p:cNvPr id="91" name="Title 1">
            <a:extLst>
              <a:ext uri="{FF2B5EF4-FFF2-40B4-BE49-F238E27FC236}">
                <a16:creationId xmlns:a16="http://schemas.microsoft.com/office/drawing/2014/main" id="{C9A14F20-1D71-4D87-AC3D-AD3B7556C8AB}"/>
              </a:ext>
            </a:extLst>
          </p:cNvPr>
          <p:cNvSpPr txBox="1">
            <a:spLocks/>
          </p:cNvSpPr>
          <p:nvPr/>
        </p:nvSpPr>
        <p:spPr>
          <a:xfrm>
            <a:off x="764622" y="7219746"/>
            <a:ext cx="10155426" cy="248452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0" kern="1200" cap="none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4000" b="1" i="0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Question</a:t>
            </a:r>
            <a:r>
              <a:rPr kumimoji="0" lang="en-CA" b="1" i="0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: </a:t>
            </a:r>
            <a:r>
              <a:rPr kumimoji="0" lang="en-CA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What is the impact of having the gene variants that increase severity of Cystic Fibrosis disease in people who do not have Cystic Fibrosis?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rebuchet MS" panose="020B0603020202020204"/>
              <a:ea typeface="+mj-ea"/>
              <a:cs typeface="+mj-cs"/>
            </a:endParaRPr>
          </a:p>
        </p:txBody>
      </p:sp>
      <p:sp>
        <p:nvSpPr>
          <p:cNvPr id="92" name="Title 1">
            <a:extLst>
              <a:ext uri="{FF2B5EF4-FFF2-40B4-BE49-F238E27FC236}">
                <a16:creationId xmlns:a16="http://schemas.microsoft.com/office/drawing/2014/main" id="{41E71C80-692E-4274-B1F3-47B3657975CB}"/>
              </a:ext>
            </a:extLst>
          </p:cNvPr>
          <p:cNvSpPr txBox="1">
            <a:spLocks/>
          </p:cNvSpPr>
          <p:nvPr/>
        </p:nvSpPr>
        <p:spPr>
          <a:xfrm>
            <a:off x="813813" y="9710078"/>
            <a:ext cx="10955102" cy="516339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0" kern="1200" cap="none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lvl="0" fontAlgn="auto">
              <a:spcAft>
                <a:spcPts val="1200"/>
              </a:spcAft>
              <a:defRPr/>
            </a:pPr>
            <a:r>
              <a:rPr lang="en-CA" sz="4000" b="1" dirty="0">
                <a:solidFill>
                  <a:schemeClr val="tx1"/>
                </a:solidFill>
                <a:latin typeface="Trebuchet MS" panose="020B0603020202020204"/>
              </a:rPr>
              <a:t>Findings</a:t>
            </a:r>
            <a:r>
              <a:rPr kumimoji="0" lang="en-CA" b="1" i="0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: </a:t>
            </a:r>
            <a:r>
              <a:rPr kumimoji="0" lang="en-CA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In </a:t>
            </a:r>
            <a:r>
              <a:rPr lang="en-CA" sz="3600" dirty="0" err="1">
                <a:solidFill>
                  <a:schemeClr val="tx1"/>
                </a:solidFill>
                <a:latin typeface="Trebuchet MS" panose="020B0603020202020204"/>
              </a:rPr>
              <a:t>UKBiobank</a:t>
            </a:r>
            <a:r>
              <a:rPr lang="en-CA" sz="3600" dirty="0">
                <a:solidFill>
                  <a:schemeClr val="tx1"/>
                </a:solidFill>
                <a:latin typeface="Trebuchet MS" panose="020B0603020202020204"/>
              </a:rPr>
              <a:t> population</a:t>
            </a:r>
            <a:r>
              <a:rPr kumimoji="0" lang="en-CA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 </a:t>
            </a:r>
          </a:p>
          <a:p>
            <a:pPr lvl="0" fontAlgn="auto">
              <a:spcAft>
                <a:spcPts val="1200"/>
              </a:spcAft>
              <a:defRPr/>
            </a:pPr>
            <a:r>
              <a:rPr lang="en-CA" sz="3600" dirty="0">
                <a:solidFill>
                  <a:schemeClr val="tx1"/>
                </a:solidFill>
                <a:latin typeface="Trebuchet MS" panose="020B0603020202020204"/>
              </a:rPr>
              <a:t>	1. People </a:t>
            </a:r>
            <a:r>
              <a:rPr kumimoji="0" lang="en-CA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with </a:t>
            </a:r>
            <a:r>
              <a:rPr lang="en-CA" sz="3600" b="1" dirty="0">
                <a:solidFill>
                  <a:schemeClr val="tx1"/>
                </a:solidFill>
                <a:latin typeface="Trebuchet MS" panose="020B0603020202020204"/>
              </a:rPr>
              <a:t>allele C </a:t>
            </a:r>
            <a:r>
              <a:rPr lang="en-CA" sz="3600" dirty="0">
                <a:solidFill>
                  <a:schemeClr val="tx1"/>
                </a:solidFill>
                <a:latin typeface="Trebuchet MS" panose="020B0603020202020204"/>
              </a:rPr>
              <a:t>at</a:t>
            </a:r>
            <a:r>
              <a:rPr lang="en-CA" sz="3600" b="1" dirty="0">
                <a:solidFill>
                  <a:schemeClr val="tx1"/>
                </a:solidFill>
                <a:latin typeface="Trebuchet MS" panose="020B0603020202020204"/>
              </a:rPr>
              <a:t> </a:t>
            </a:r>
            <a:r>
              <a:rPr lang="en-CA" sz="3600" dirty="0">
                <a:solidFill>
                  <a:schemeClr val="tx1"/>
                </a:solidFill>
                <a:latin typeface="Trebuchet MS" panose="020B0603020202020204"/>
              </a:rPr>
              <a:t>SNP</a:t>
            </a:r>
            <a:r>
              <a:rPr lang="en-CA" sz="3600" b="1" dirty="0">
                <a:solidFill>
                  <a:schemeClr val="tx1"/>
                </a:solidFill>
                <a:latin typeface="Trebuchet MS" panose="020B0603020202020204"/>
              </a:rPr>
              <a:t> rs17497684 </a:t>
            </a:r>
            <a:r>
              <a:rPr kumimoji="0" lang="en-CA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of  the </a:t>
            </a:r>
            <a:r>
              <a:rPr kumimoji="0" lang="en-CA" sz="36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gene </a:t>
            </a:r>
            <a:r>
              <a:rPr kumimoji="0" lang="en-CA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SLC9A3 </a:t>
            </a:r>
            <a:r>
              <a:rPr lang="en-CA" sz="3600" dirty="0">
                <a:solidFill>
                  <a:schemeClr val="tx1"/>
                </a:solidFill>
                <a:latin typeface="Trebuchet MS" panose="020B0603020202020204"/>
              </a:rPr>
              <a:t>have </a:t>
            </a:r>
            <a:r>
              <a:rPr lang="en-CA" sz="3600" b="1" dirty="0">
                <a:solidFill>
                  <a:schemeClr val="tx1"/>
                </a:solidFill>
                <a:latin typeface="Trebuchet MS" panose="020B0603020202020204"/>
              </a:rPr>
              <a:t>6.4% </a:t>
            </a:r>
            <a:r>
              <a:rPr lang="en-CA" sz="3600" dirty="0">
                <a:solidFill>
                  <a:schemeClr val="tx1"/>
                </a:solidFill>
                <a:latin typeface="Trebuchet MS" panose="020B0603020202020204"/>
              </a:rPr>
              <a:t>higher probability of developing </a:t>
            </a:r>
            <a:r>
              <a:rPr lang="en-CA" sz="3600" b="1" dirty="0">
                <a:solidFill>
                  <a:schemeClr val="tx1"/>
                </a:solidFill>
                <a:latin typeface="Trebuchet MS" panose="020B0603020202020204"/>
              </a:rPr>
              <a:t>Esophagitis, GERD and related disease. </a:t>
            </a:r>
          </a:p>
          <a:p>
            <a:pPr lvl="0" fontAlgn="auto">
              <a:spcAft>
                <a:spcPts val="1200"/>
              </a:spcAft>
              <a:defRPr/>
            </a:pPr>
            <a:r>
              <a:rPr lang="en-US" sz="3600" dirty="0">
                <a:solidFill>
                  <a:schemeClr val="tx1"/>
                </a:solidFill>
                <a:latin typeface="Trebuchet MS" panose="020B0603020202020204"/>
              </a:rPr>
              <a:t>	2. </a:t>
            </a:r>
            <a:r>
              <a:rPr lang="en-US" sz="3600" b="1" dirty="0">
                <a:solidFill>
                  <a:schemeClr val="tx1"/>
                </a:solidFill>
                <a:latin typeface="Trebuchet MS" panose="020B0603020202020204"/>
              </a:rPr>
              <a:t>Males</a:t>
            </a:r>
            <a:r>
              <a:rPr lang="en-US" sz="3600" dirty="0">
                <a:solidFill>
                  <a:schemeClr val="tx1"/>
                </a:solidFill>
                <a:latin typeface="Trebuchet MS" panose="020B0603020202020204"/>
              </a:rPr>
              <a:t> with </a:t>
            </a:r>
            <a:r>
              <a:rPr lang="en-US" sz="3600" b="1" dirty="0">
                <a:solidFill>
                  <a:schemeClr val="tx1"/>
                </a:solidFill>
                <a:latin typeface="Trebuchet MS" panose="020B0603020202020204"/>
              </a:rPr>
              <a:t>allele G </a:t>
            </a:r>
            <a:r>
              <a:rPr lang="en-US" sz="3600" dirty="0">
                <a:solidFill>
                  <a:schemeClr val="tx1"/>
                </a:solidFill>
                <a:latin typeface="Trebuchet MS" panose="020B0603020202020204"/>
              </a:rPr>
              <a:t>at SNP </a:t>
            </a:r>
            <a:r>
              <a:rPr lang="en-US" sz="3600" b="1" dirty="0">
                <a:solidFill>
                  <a:schemeClr val="tx1"/>
                </a:solidFill>
                <a:latin typeface="Trebuchet MS" panose="020B0603020202020204"/>
              </a:rPr>
              <a:t>rs5905176</a:t>
            </a:r>
            <a:r>
              <a:rPr lang="en-US" sz="3600" dirty="0">
                <a:solidFill>
                  <a:schemeClr val="tx1"/>
                </a:solidFill>
                <a:latin typeface="Trebuchet MS" panose="020B0603020202020204"/>
              </a:rPr>
              <a:t> of the gene </a:t>
            </a:r>
            <a:r>
              <a:rPr lang="en-US" sz="3600" b="1" dirty="0">
                <a:solidFill>
                  <a:schemeClr val="tx1"/>
                </a:solidFill>
                <a:latin typeface="Trebuchet MS" panose="020B0603020202020204"/>
              </a:rPr>
              <a:t>SLC6A14</a:t>
            </a:r>
            <a:r>
              <a:rPr lang="en-US" sz="3600" dirty="0">
                <a:solidFill>
                  <a:schemeClr val="tx1"/>
                </a:solidFill>
                <a:latin typeface="Trebuchet MS" panose="020B0603020202020204"/>
              </a:rPr>
              <a:t> were associated with having </a:t>
            </a:r>
            <a:r>
              <a:rPr lang="en-US" sz="3600" b="1" dirty="0">
                <a:solidFill>
                  <a:schemeClr val="tx1"/>
                </a:solidFill>
                <a:latin typeface="Trebuchet MS" panose="020B0603020202020204"/>
              </a:rPr>
              <a:t>68%</a:t>
            </a:r>
            <a:r>
              <a:rPr lang="en-US" sz="3600" dirty="0">
                <a:solidFill>
                  <a:schemeClr val="tx1"/>
                </a:solidFill>
                <a:latin typeface="Trebuchet MS" panose="020B0603020202020204"/>
              </a:rPr>
              <a:t> higher probability of developing </a:t>
            </a:r>
            <a:r>
              <a:rPr lang="en-US" sz="3600" b="1" dirty="0">
                <a:solidFill>
                  <a:schemeClr val="tx1"/>
                </a:solidFill>
                <a:latin typeface="Trebuchet MS" panose="020B0603020202020204"/>
              </a:rPr>
              <a:t>Urinary</a:t>
            </a:r>
            <a:r>
              <a:rPr lang="en-US" sz="3600" dirty="0">
                <a:solidFill>
                  <a:schemeClr val="tx1"/>
                </a:solidFill>
                <a:latin typeface="Trebuchet MS" panose="020B0603020202020204"/>
              </a:rPr>
              <a:t> </a:t>
            </a:r>
            <a:r>
              <a:rPr lang="en-US" sz="3600" b="1" dirty="0">
                <a:solidFill>
                  <a:schemeClr val="tx1"/>
                </a:solidFill>
                <a:latin typeface="Trebuchet MS" panose="020B0603020202020204"/>
              </a:rPr>
              <a:t>Obstruction</a:t>
            </a:r>
            <a:r>
              <a:rPr lang="en-US" sz="3600" dirty="0">
                <a:solidFill>
                  <a:schemeClr val="tx1"/>
                </a:solidFill>
                <a:latin typeface="Trebuchet MS" panose="020B0603020202020204"/>
              </a:rPr>
              <a:t>.</a:t>
            </a:r>
            <a:r>
              <a:rPr lang="en-US" sz="4000" dirty="0">
                <a:solidFill>
                  <a:schemeClr val="tx1"/>
                </a:solidFill>
                <a:latin typeface="Trebuchet MS" panose="020B0603020202020204"/>
              </a:rPr>
              <a:t> </a:t>
            </a:r>
            <a:r>
              <a:rPr lang="en-CA" sz="4000" dirty="0">
                <a:solidFill>
                  <a:schemeClr val="tx1"/>
                </a:solidFill>
                <a:latin typeface="Trebuchet MS" panose="020B0603020202020204"/>
              </a:rPr>
              <a:t>  </a:t>
            </a:r>
            <a:endParaRPr kumimoji="0" lang="en-US" sz="40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rebuchet MS" panose="020B0603020202020204"/>
              <a:ea typeface="+mj-ea"/>
              <a:cs typeface="+mj-cs"/>
            </a:endParaRPr>
          </a:p>
        </p:txBody>
      </p:sp>
      <p:sp>
        <p:nvSpPr>
          <p:cNvPr id="94" name="Text Placeholder 2">
            <a:extLst>
              <a:ext uri="{FF2B5EF4-FFF2-40B4-BE49-F238E27FC236}">
                <a16:creationId xmlns:a16="http://schemas.microsoft.com/office/drawing/2014/main" id="{05A21D84-3A9D-4129-A83D-DAF9427A4CDF}"/>
              </a:ext>
            </a:extLst>
          </p:cNvPr>
          <p:cNvSpPr txBox="1">
            <a:spLocks/>
          </p:cNvSpPr>
          <p:nvPr/>
        </p:nvSpPr>
        <p:spPr>
          <a:xfrm>
            <a:off x="845864" y="24407743"/>
            <a:ext cx="9578158" cy="20983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 The 3 modifier genes of interest and the SNP’s (location of genetic variation) of interest*: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	1) SLC26A9 (</a:t>
            </a: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Chromosome 1 - </a:t>
            </a: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SNP rs4077468 </a:t>
            </a: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Substitute SNP: rs4077469; r = 1</a:t>
            </a: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	2) SLC6A14 (Chromosome X – SNP rs3788766 Substitute SNP: rs5905176; r = 0.770)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     3) SLC9A3 (Chromosome 5 – SNP rs57221529 Substitute SNP: rs17497684; r = 0.821)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64FF69D-F77A-4B82-9C10-A89529E6DB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11051" y="9579113"/>
            <a:ext cx="6888820" cy="3078660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138DCD7E-ADF2-417A-96A0-9F6205AFBF72}"/>
              </a:ext>
            </a:extLst>
          </p:cNvPr>
          <p:cNvSpPr/>
          <p:nvPr/>
        </p:nvSpPr>
        <p:spPr>
          <a:xfrm>
            <a:off x="11333329" y="12933392"/>
            <a:ext cx="89576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2800" u="sng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rebuchet MS" panose="020B0603020202020204"/>
              </a:rPr>
              <a:t>Association</a:t>
            </a:r>
            <a:r>
              <a:rPr lang="en-CA" sz="28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rebuchet MS" panose="020B0603020202020204"/>
              </a:rPr>
              <a:t>: genotype (G) → all phenotypes (P’s)</a:t>
            </a:r>
          </a:p>
        </p:txBody>
      </p:sp>
      <p:sp>
        <p:nvSpPr>
          <p:cNvPr id="96" name="Title 5">
            <a:extLst>
              <a:ext uri="{FF2B5EF4-FFF2-40B4-BE49-F238E27FC236}">
                <a16:creationId xmlns:a16="http://schemas.microsoft.com/office/drawing/2014/main" id="{637C414F-1F78-4A22-ADE8-B9ED24D53CFB}"/>
              </a:ext>
            </a:extLst>
          </p:cNvPr>
          <p:cNvSpPr txBox="1">
            <a:spLocks/>
          </p:cNvSpPr>
          <p:nvPr/>
        </p:nvSpPr>
        <p:spPr>
          <a:xfrm>
            <a:off x="11530840" y="8244047"/>
            <a:ext cx="5345758" cy="13756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What is a </a:t>
            </a: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PheWAS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?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600" dirty="0">
                <a:solidFill>
                  <a:schemeClr val="tx2"/>
                </a:solidFill>
                <a:latin typeface="Trebuchet MS" panose="020B0603020202020204"/>
              </a:rPr>
              <a:t>Phenome-Wide Association Study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Trebuchet MS" panose="020B0603020202020204"/>
              <a:ea typeface="+mj-ea"/>
              <a:cs typeface="+mj-cs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61F15E96-BC6D-42EC-9CB0-83BC132DCADB}"/>
              </a:ext>
            </a:extLst>
          </p:cNvPr>
          <p:cNvSpPr txBox="1"/>
          <p:nvPr/>
        </p:nvSpPr>
        <p:spPr>
          <a:xfrm>
            <a:off x="16270911" y="13482364"/>
            <a:ext cx="272895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rebuchet MS" panose="020B0603020202020204"/>
              </a:rPr>
              <a:t>(Different Physical Traits such as colour blindness or genetic diseases)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9643F5F-7965-4144-9405-CFA60E056347}"/>
              </a:ext>
            </a:extLst>
          </p:cNvPr>
          <p:cNvSpPr txBox="1"/>
          <p:nvPr/>
        </p:nvSpPr>
        <p:spPr>
          <a:xfrm>
            <a:off x="13139732" y="13726650"/>
            <a:ext cx="27289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rebuchet MS" panose="020B0603020202020204"/>
              </a:rPr>
              <a:t>(Variation in the gene)</a:t>
            </a:r>
          </a:p>
        </p:txBody>
      </p:sp>
      <p:sp>
        <p:nvSpPr>
          <p:cNvPr id="99" name="Content Placeholder 2">
            <a:extLst>
              <a:ext uri="{FF2B5EF4-FFF2-40B4-BE49-F238E27FC236}">
                <a16:creationId xmlns:a16="http://schemas.microsoft.com/office/drawing/2014/main" id="{F287CE2D-6A28-444F-BE48-65A3EF88D64E}"/>
              </a:ext>
            </a:extLst>
          </p:cNvPr>
          <p:cNvSpPr txBox="1">
            <a:spLocks/>
          </p:cNvSpPr>
          <p:nvPr/>
        </p:nvSpPr>
        <p:spPr>
          <a:xfrm>
            <a:off x="10603945" y="16654587"/>
            <a:ext cx="11238814" cy="5318189"/>
          </a:xfrm>
          <a:prstGeom prst="rect">
            <a:avLst/>
          </a:prstGeom>
          <a:ln>
            <a:solidFill>
              <a:sysClr val="window" lastClr="FFFFFF">
                <a:alpha val="0"/>
              </a:sysClr>
            </a:solidFill>
          </a:ln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None/>
              <a:tabLst/>
              <a:defRPr/>
            </a:pPr>
            <a:r>
              <a:rPr kumimoji="0" lang="en-CA" sz="3000" b="1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Statistical Method: Additive Model for performing </a:t>
            </a:r>
            <a:r>
              <a:rPr kumimoji="0" lang="en-CA" sz="3000" b="1" i="0" u="sng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PheWAS</a:t>
            </a:r>
            <a:r>
              <a:rPr kumimoji="0" lang="en-CA" sz="3000" b="1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: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CA" sz="1800" b="1" i="0" u="sng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CA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Logit( P(</a:t>
            </a:r>
            <a:r>
              <a:rPr kumimoji="0" lang="en-CA" sz="24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phenotype_i</a:t>
            </a:r>
            <a:r>
              <a:rPr kumimoji="0" lang="en-CA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= 1) ) = SLC26A9_i + </a:t>
            </a:r>
            <a:r>
              <a:rPr kumimoji="0" lang="en-CA" sz="24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covariates_i</a:t>
            </a:r>
            <a:r>
              <a:rPr kumimoji="0" lang="en-CA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       </a:t>
            </a:r>
            <a:r>
              <a:rPr kumimoji="0" lang="en-CA" sz="24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</a:t>
            </a:r>
            <a:r>
              <a:rPr kumimoji="0" lang="en-CA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=1, …,</a:t>
            </a:r>
            <a:r>
              <a:rPr lang="en-CA" sz="240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Trebuchet MS" panose="020B0603020202020204"/>
              </a:rPr>
              <a:t> 264,000</a:t>
            </a:r>
            <a:r>
              <a:rPr kumimoji="0" lang="en-CA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individual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CA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457200" marR="0" lvl="1" indent="0" algn="l" defTabSz="4572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CA" sz="2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				</a:t>
            </a:r>
            <a:r>
              <a:rPr kumimoji="0" lang="en-CA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                                                                             0  if RS4077468_AA </a:t>
            </a:r>
            <a:r>
              <a:rPr kumimoji="0" lang="en-CA" sz="26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Phenotype_i</a:t>
            </a:r>
            <a:r>
              <a:rPr kumimoji="0" lang="en-CA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</a:t>
            </a:r>
            <a:r>
              <a:rPr kumimoji="0" lang="en-CA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=                                                        SLC26A9 =        1  if RS4077468_AT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CA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				   											            2  if RS4077468_TT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 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CA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Perform adjusted and unadjusted logistic regression.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CA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Adjusted for covariates: Age, age-squared and sex. 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2C3C43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None/>
              <a:tabLst/>
              <a:defRPr/>
            </a:pPr>
            <a:r>
              <a:rPr kumimoji="0" lang="en-CA" sz="3000" b="1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Software: 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CA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 ("</a:t>
            </a:r>
            <a:r>
              <a:rPr kumimoji="0" lang="en-CA" sz="26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PheWAS</a:t>
            </a:r>
            <a:r>
              <a:rPr kumimoji="0" lang="en-CA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" package from </a:t>
            </a:r>
            <a:r>
              <a:rPr kumimoji="0" lang="en-CA" sz="26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github</a:t>
            </a:r>
            <a:r>
              <a:rPr kumimoji="0" lang="en-CA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) and PLINK.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CA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Linux environment for high performance computing. 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CA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00" name="Left Brace 99">
            <a:extLst>
              <a:ext uri="{FF2B5EF4-FFF2-40B4-BE49-F238E27FC236}">
                <a16:creationId xmlns:a16="http://schemas.microsoft.com/office/drawing/2014/main" id="{5327872A-496D-405C-8ADA-4AFFCCB02442}"/>
              </a:ext>
            </a:extLst>
          </p:cNvPr>
          <p:cNvSpPr/>
          <p:nvPr/>
        </p:nvSpPr>
        <p:spPr>
          <a:xfrm>
            <a:off x="18510340" y="18200417"/>
            <a:ext cx="484450" cy="993124"/>
          </a:xfrm>
          <a:prstGeom prst="leftBrace">
            <a:avLst/>
          </a:prstGeom>
          <a:noFill/>
          <a:ln w="19050" cap="rnd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01" name="Left Brace 100">
            <a:extLst>
              <a:ext uri="{FF2B5EF4-FFF2-40B4-BE49-F238E27FC236}">
                <a16:creationId xmlns:a16="http://schemas.microsoft.com/office/drawing/2014/main" id="{6D18C92E-CF74-4029-975D-7AFE24AA374D}"/>
              </a:ext>
            </a:extLst>
          </p:cNvPr>
          <p:cNvSpPr/>
          <p:nvPr/>
        </p:nvSpPr>
        <p:spPr>
          <a:xfrm>
            <a:off x="12937717" y="18404091"/>
            <a:ext cx="227641" cy="595603"/>
          </a:xfrm>
          <a:prstGeom prst="leftBrace">
            <a:avLst/>
          </a:prstGeom>
          <a:noFill/>
          <a:ln w="19050" cap="rnd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A1FDC154-502D-472E-A1F2-DBF5A203DF7E}"/>
              </a:ext>
            </a:extLst>
          </p:cNvPr>
          <p:cNvCxnSpPr>
            <a:cxnSpLocks/>
          </p:cNvCxnSpPr>
          <p:nvPr/>
        </p:nvCxnSpPr>
        <p:spPr>
          <a:xfrm flipH="1" flipV="1">
            <a:off x="40803748" y="21357675"/>
            <a:ext cx="342110" cy="2379834"/>
          </a:xfrm>
          <a:prstGeom prst="straightConnector1">
            <a:avLst/>
          </a:prstGeom>
          <a:noFill/>
          <a:ln w="12700" cap="rnd" cmpd="sng" algn="ctr">
            <a:solidFill>
              <a:srgbClr val="5FCBEF"/>
            </a:solidFill>
            <a:prstDash val="solid"/>
            <a:tailEnd type="triangle"/>
          </a:ln>
          <a:effectLst/>
        </p:spPr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7A09ED1C-3FB9-4BCD-B3D7-F9DF12E881C3}"/>
              </a:ext>
            </a:extLst>
          </p:cNvPr>
          <p:cNvSpPr txBox="1"/>
          <p:nvPr/>
        </p:nvSpPr>
        <p:spPr>
          <a:xfrm>
            <a:off x="1007594" y="29086529"/>
            <a:ext cx="181356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rebuchet MS" panose="020B0603020202020204"/>
              </a:rPr>
              <a:t>SNP: Variation at a particular  location of  a Gene. </a:t>
            </a:r>
          </a:p>
        </p:txBody>
      </p:sp>
      <p:sp>
        <p:nvSpPr>
          <p:cNvPr id="123" name="Title 1">
            <a:extLst>
              <a:ext uri="{FF2B5EF4-FFF2-40B4-BE49-F238E27FC236}">
                <a16:creationId xmlns:a16="http://schemas.microsoft.com/office/drawing/2014/main" id="{1DAF723C-90DD-4EF5-9395-1D6251571E5D}"/>
              </a:ext>
            </a:extLst>
          </p:cNvPr>
          <p:cNvSpPr txBox="1">
            <a:spLocks/>
          </p:cNvSpPr>
          <p:nvPr/>
        </p:nvSpPr>
        <p:spPr>
          <a:xfrm>
            <a:off x="741176" y="14844780"/>
            <a:ext cx="9869474" cy="241339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0" kern="1200" cap="none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4000" b="1" dirty="0">
                <a:solidFill>
                  <a:schemeClr val="tx1"/>
                </a:solidFill>
                <a:latin typeface="Trebuchet MS" panose="020B0603020202020204"/>
              </a:rPr>
              <a:t>Method</a:t>
            </a:r>
            <a:r>
              <a:rPr kumimoji="0" lang="en-CA" b="1" i="0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: </a:t>
            </a:r>
            <a:r>
              <a:rPr kumimoji="0" lang="en-CA" sz="3200" b="1" i="0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S</a:t>
            </a:r>
            <a:r>
              <a:rPr lang="en-CA" sz="3200" dirty="0">
                <a:solidFill>
                  <a:schemeClr val="tx1"/>
                </a:solidFill>
                <a:latin typeface="Trebuchet MS" panose="020B0603020202020204"/>
              </a:rPr>
              <a:t>ample size after QC steps ~</a:t>
            </a:r>
            <a:r>
              <a:rPr lang="en-CA" sz="3600" b="1" dirty="0">
                <a:solidFill>
                  <a:schemeClr val="tx1"/>
                </a:solidFill>
                <a:latin typeface="Trebuchet MS" panose="020B0603020202020204"/>
              </a:rPr>
              <a:t>264,000 </a:t>
            </a:r>
            <a:r>
              <a:rPr lang="en-CA" sz="3600" dirty="0">
                <a:solidFill>
                  <a:schemeClr val="tx1"/>
                </a:solidFill>
                <a:latin typeface="Trebuchet MS" panose="020B0603020202020204"/>
              </a:rPr>
              <a:t>unrelated individuals</a:t>
            </a:r>
            <a:r>
              <a:rPr lang="en-CA" sz="3200" dirty="0">
                <a:solidFill>
                  <a:schemeClr val="tx1"/>
                </a:solidFill>
                <a:latin typeface="Trebuchet MS" panose="020B0603020202020204"/>
              </a:rPr>
              <a:t>.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3200" dirty="0">
                <a:solidFill>
                  <a:schemeClr val="tx1"/>
                </a:solidFill>
                <a:latin typeface="Trebuchet MS" panose="020B0603020202020204"/>
              </a:rPr>
              <a:t>Used </a:t>
            </a:r>
            <a:r>
              <a:rPr lang="en-CA" sz="3600" b="1" dirty="0" err="1">
                <a:solidFill>
                  <a:schemeClr val="tx1"/>
                </a:solidFill>
                <a:latin typeface="Trebuchet MS" panose="020B0603020202020204"/>
              </a:rPr>
              <a:t>UKBiobank</a:t>
            </a:r>
            <a:r>
              <a:rPr lang="en-CA" sz="3600" b="1" dirty="0">
                <a:solidFill>
                  <a:schemeClr val="tx1"/>
                </a:solidFill>
                <a:latin typeface="Trebuchet MS" panose="020B0603020202020204"/>
              </a:rPr>
              <a:t> </a:t>
            </a:r>
            <a:r>
              <a:rPr lang="en-CA" sz="3200" dirty="0">
                <a:solidFill>
                  <a:schemeClr val="tx1"/>
                </a:solidFill>
                <a:latin typeface="Trebuchet MS" panose="020B0603020202020204"/>
              </a:rPr>
              <a:t>data</a:t>
            </a:r>
            <a:r>
              <a:rPr lang="en-CA" sz="3600" b="1" dirty="0">
                <a:solidFill>
                  <a:schemeClr val="tx1"/>
                </a:solidFill>
                <a:latin typeface="Trebuchet MS" panose="020B0603020202020204"/>
              </a:rPr>
              <a:t> </a:t>
            </a:r>
            <a:r>
              <a:rPr lang="en-CA" sz="3200" dirty="0">
                <a:solidFill>
                  <a:schemeClr val="tx1"/>
                </a:solidFill>
                <a:latin typeface="Trebuchet MS" panose="020B0603020202020204"/>
              </a:rPr>
              <a:t>(~500,000 individuals).  </a:t>
            </a:r>
            <a:r>
              <a:rPr lang="en-CA" sz="3600" b="1" dirty="0" err="1">
                <a:solidFill>
                  <a:schemeClr val="tx1"/>
                </a:solidFill>
                <a:latin typeface="Trebuchet MS" panose="020B0603020202020204"/>
              </a:rPr>
              <a:t>PheWAS</a:t>
            </a:r>
            <a:r>
              <a:rPr lang="en-CA" sz="3600" b="1" dirty="0">
                <a:solidFill>
                  <a:schemeClr val="tx1"/>
                </a:solidFill>
                <a:latin typeface="Trebuchet MS" panose="020B0603020202020204"/>
              </a:rPr>
              <a:t> </a:t>
            </a:r>
            <a:r>
              <a:rPr lang="en-CA" sz="3200" dirty="0">
                <a:solidFill>
                  <a:schemeClr val="tx1"/>
                </a:solidFill>
                <a:latin typeface="Trebuchet MS" panose="020B0603020202020204"/>
              </a:rPr>
              <a:t>method used to find associations.  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rebuchet MS" panose="020B0603020202020204"/>
              <a:ea typeface="+mj-ea"/>
              <a:cs typeface="+mj-cs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7E1E7E6D-0E78-4BFF-A71D-3EA8182F439E}"/>
              </a:ext>
            </a:extLst>
          </p:cNvPr>
          <p:cNvSpPr txBox="1"/>
          <p:nvPr/>
        </p:nvSpPr>
        <p:spPr>
          <a:xfrm>
            <a:off x="10557981" y="22299584"/>
            <a:ext cx="65188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u="sng" dirty="0"/>
              <a:t>2.2 DATA &amp; QC STEPS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B74DBEBA-FD54-4C77-9696-7A31D4143189}"/>
              </a:ext>
            </a:extLst>
          </p:cNvPr>
          <p:cNvSpPr txBox="1">
            <a:spLocks/>
          </p:cNvSpPr>
          <p:nvPr/>
        </p:nvSpPr>
        <p:spPr>
          <a:xfrm>
            <a:off x="11512002" y="14469809"/>
            <a:ext cx="9842807" cy="22670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fontAlgn="auto">
              <a:buClr>
                <a:srgbClr val="5FCBEF"/>
              </a:buClr>
              <a:buSzPct val="100000"/>
              <a:buFont typeface="Wingdings" panose="05000000000000000000" pitchFamily="2" charset="2"/>
              <a:buChar char="v"/>
              <a:defRPr/>
            </a:pPr>
            <a:r>
              <a:rPr kumimoji="0" lang="en-CA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The data had 1511 phenotypes</a:t>
            </a:r>
            <a:r>
              <a:rPr lang="en-CA" sz="200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Trebuchet MS" panose="020B0603020202020204"/>
              </a:rPr>
              <a:t>. 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100000"/>
              <a:buFont typeface="Wingdings" panose="05000000000000000000" pitchFamily="2" charset="2"/>
              <a:buChar char="v"/>
              <a:tabLst/>
              <a:defRPr/>
            </a:pPr>
            <a:r>
              <a:rPr lang="en-CA" sz="200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Trebuchet MS" panose="020B0603020202020204"/>
              </a:rPr>
              <a:t>ICD10 data codes from participants’ electronic health recode data was mapped to phenotypes using the </a:t>
            </a:r>
            <a:r>
              <a:rPr lang="en-CA" sz="2000" dirty="0" err="1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Trebuchet MS" panose="020B0603020202020204"/>
              </a:rPr>
              <a:t>PheCode</a:t>
            </a:r>
            <a:r>
              <a:rPr lang="en-CA" sz="200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Trebuchet MS" panose="020B0603020202020204"/>
              </a:rPr>
              <a:t> system codes. The </a:t>
            </a:r>
            <a:r>
              <a:rPr lang="en-CA" sz="2000" dirty="0" err="1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Trebuchet MS" panose="020B0603020202020204"/>
              </a:rPr>
              <a:t>phecode</a:t>
            </a:r>
            <a:r>
              <a:rPr lang="en-CA" sz="200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Trebuchet MS" panose="020B0603020202020204"/>
              </a:rPr>
              <a:t> mapping was done through collaboration.</a:t>
            </a:r>
            <a:endParaRPr kumimoji="0" lang="en-CA" sz="2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26" name="Text Placeholder 2">
            <a:extLst>
              <a:ext uri="{FF2B5EF4-FFF2-40B4-BE49-F238E27FC236}">
                <a16:creationId xmlns:a16="http://schemas.microsoft.com/office/drawing/2014/main" id="{734FD8E4-23E7-4B86-B469-504404109132}"/>
              </a:ext>
            </a:extLst>
          </p:cNvPr>
          <p:cNvSpPr txBox="1">
            <a:spLocks/>
          </p:cNvSpPr>
          <p:nvPr/>
        </p:nvSpPr>
        <p:spPr>
          <a:xfrm>
            <a:off x="10738163" y="22777400"/>
            <a:ext cx="10666384" cy="3967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CA" sz="31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Data</a:t>
            </a:r>
            <a:r>
              <a:rPr kumimoji="0" lang="en-CA" sz="33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: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800"/>
              </a:spcAft>
              <a:buClr>
                <a:srgbClr val="5FCBEF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CA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Approximately 500,000 people aged between 40-69 years in 2006-2010 from across the country (Mainly England, Scotland and Wales).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800"/>
              </a:spcAft>
              <a:buClr>
                <a:srgbClr val="5FCBEF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CA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All participants volunteered to provide their genetic data: Genotype data (100GB): between 500,000 to 1 million SNPs per person.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800"/>
              </a:spcAft>
              <a:buClr>
                <a:srgbClr val="5FCBEF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CA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Individual’s national health records have also been linked with their baseline and genotypic data.</a:t>
            </a:r>
          </a:p>
          <a:p>
            <a:pPr marL="342900" indent="-342900" fontAlgn="auto">
              <a:spcAft>
                <a:spcPts val="800"/>
              </a:spcAft>
              <a:buClr>
                <a:srgbClr val="5FCBEF"/>
              </a:buClr>
              <a:buSzPct val="100000"/>
              <a:buFont typeface="+mj-lt"/>
              <a:buAutoNum type="arabicParenR"/>
              <a:defRPr/>
            </a:pPr>
            <a:r>
              <a:rPr lang="en-CA" sz="2600" dirty="0">
                <a:latin typeface="Trebuchet MS" panose="020B0603020202020204" pitchFamily="34" charset="0"/>
              </a:rPr>
              <a:t>The SNP’s of interest were not genotyped for a high number of individuals (hence were missing). Therefore, instead of imputing them we chose to substitute them with SNP’s that were genotyped and had high </a:t>
            </a:r>
            <a:r>
              <a:rPr lang="en-CA" sz="2600" dirty="0" err="1">
                <a:latin typeface="Trebuchet MS" panose="020B0603020202020204" pitchFamily="34" charset="0"/>
              </a:rPr>
              <a:t>pearson</a:t>
            </a:r>
            <a:r>
              <a:rPr lang="en-CA" sz="2600" dirty="0">
                <a:latin typeface="Trebuchet MS" panose="020B0603020202020204" pitchFamily="34" charset="0"/>
              </a:rPr>
              <a:t> correlation (r &gt; 0.7) as identified in section 1.2. </a:t>
            </a:r>
            <a:endParaRPr kumimoji="0" lang="en-CA" sz="26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100000"/>
              <a:buFont typeface="+mj-lt"/>
              <a:buAutoNum type="arabicParenR"/>
              <a:tabLst/>
              <a:defRPr/>
            </a:pPr>
            <a:r>
              <a:rPr lang="en-CA" sz="2600" dirty="0"/>
              <a:t>Final data set for </a:t>
            </a:r>
            <a:r>
              <a:rPr lang="en-CA" sz="2600" b="1" i="1" u="sng" dirty="0"/>
              <a:t>SLC9A3</a:t>
            </a:r>
            <a:r>
              <a:rPr lang="en-CA" sz="2600" b="1" i="1" dirty="0"/>
              <a:t>, </a:t>
            </a:r>
            <a:r>
              <a:rPr lang="en-CA" sz="2600" b="1" i="1" u="sng" dirty="0"/>
              <a:t>SLC26A9</a:t>
            </a:r>
            <a:r>
              <a:rPr lang="en-CA" sz="2600" dirty="0"/>
              <a:t> and </a:t>
            </a:r>
            <a:r>
              <a:rPr lang="en-CA" sz="2600" b="1" i="1" u="sng" dirty="0"/>
              <a:t>SLC6A14</a:t>
            </a:r>
            <a:r>
              <a:rPr lang="en-CA" sz="2600" dirty="0"/>
              <a:t> had individuals n= </a:t>
            </a:r>
            <a:r>
              <a:rPr lang="en-CA" sz="2600" b="1" u="sng" dirty="0"/>
              <a:t>262,923</a:t>
            </a:r>
            <a:r>
              <a:rPr lang="en-CA" sz="2600" b="1" dirty="0"/>
              <a:t>,  </a:t>
            </a:r>
            <a:r>
              <a:rPr lang="en-CA" sz="2600" b="1" u="sng" dirty="0"/>
              <a:t>261,655</a:t>
            </a:r>
            <a:r>
              <a:rPr lang="en-CA" sz="2600" b="1" dirty="0"/>
              <a:t> &amp;</a:t>
            </a:r>
            <a:r>
              <a:rPr lang="en-CA" sz="2600" dirty="0"/>
              <a:t> </a:t>
            </a:r>
            <a:r>
              <a:rPr lang="en-CA" sz="2600" b="1" u="sng" dirty="0"/>
              <a:t>117,398</a:t>
            </a:r>
            <a:r>
              <a:rPr lang="en-CA" sz="2600" dirty="0"/>
              <a:t>, respectively. 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100000"/>
              <a:buFont typeface="+mj-lt"/>
              <a:buAutoNum type="arabicParenR"/>
              <a:tabLst/>
              <a:defRPr/>
            </a:pPr>
            <a:endParaRPr kumimoji="0" lang="en-CA" sz="2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7603300-E983-4E72-A843-1C95229EC29F}"/>
              </a:ext>
            </a:extLst>
          </p:cNvPr>
          <p:cNvSpPr txBox="1">
            <a:spLocks/>
          </p:cNvSpPr>
          <p:nvPr/>
        </p:nvSpPr>
        <p:spPr>
          <a:xfrm>
            <a:off x="10517028" y="26643521"/>
            <a:ext cx="11108655" cy="5930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CA" sz="2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 Quality Control Steps: 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AB180E7C-6B03-4FC2-9BB1-C464B0609687}"/>
              </a:ext>
            </a:extLst>
          </p:cNvPr>
          <p:cNvSpPr txBox="1"/>
          <p:nvPr/>
        </p:nvSpPr>
        <p:spPr>
          <a:xfrm>
            <a:off x="11597775" y="7840835"/>
            <a:ext cx="65188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u="sng" dirty="0"/>
              <a:t>2.1 STATISTICAL METHOD &amp; SOFTWARE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951E02-FFB8-4875-9513-2EAC91FAEBF3}"/>
              </a:ext>
            </a:extLst>
          </p:cNvPr>
          <p:cNvSpPr txBox="1"/>
          <p:nvPr/>
        </p:nvSpPr>
        <p:spPr>
          <a:xfrm>
            <a:off x="13151731" y="18274705"/>
            <a:ext cx="388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Arial"/>
              </a:rPr>
              <a:t>0  if do not have phenotype </a:t>
            </a:r>
            <a:r>
              <a:rPr kumimoji="0" lang="en-CA" sz="2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Arial"/>
              </a:rPr>
              <a:t>i</a:t>
            </a:r>
            <a:endParaRPr kumimoji="0" lang="en-CA" sz="2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  <a:ea typeface="+mn-ea"/>
              <a:cs typeface="Arial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Arial"/>
              </a:rPr>
              <a:t>1  if have phenotype </a:t>
            </a:r>
            <a:r>
              <a:rPr kumimoji="0" lang="en-CA" sz="2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Arial"/>
              </a:rPr>
              <a:t>i</a:t>
            </a:r>
            <a:endParaRPr kumimoji="0" lang="en-CA" sz="2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  <a:ea typeface="+mn-ea"/>
              <a:cs typeface="Arial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5973BDF-758F-4AF5-9901-98E343327F05}"/>
              </a:ext>
            </a:extLst>
          </p:cNvPr>
          <p:cNvSpPr/>
          <p:nvPr/>
        </p:nvSpPr>
        <p:spPr bwMode="auto">
          <a:xfrm>
            <a:off x="12068322" y="9905334"/>
            <a:ext cx="306663" cy="305532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7037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45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1DC2543D-DDC5-4E11-A414-9D974FE708A9}"/>
              </a:ext>
            </a:extLst>
          </p:cNvPr>
          <p:cNvSpPr/>
          <p:nvPr/>
        </p:nvSpPr>
        <p:spPr>
          <a:xfrm>
            <a:off x="21902431" y="7849759"/>
            <a:ext cx="10155425" cy="6122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b="1" dirty="0">
                <a:solidFill>
                  <a:schemeClr val="tx1"/>
                </a:solidFill>
              </a:rPr>
              <a:t>Manhattan Plot for SLC26A9 rs4077469 with Covariates</a:t>
            </a:r>
          </a:p>
        </p:txBody>
      </p:sp>
      <p:pic>
        <p:nvPicPr>
          <p:cNvPr id="104" name="Picture 103">
            <a:extLst>
              <a:ext uri="{FF2B5EF4-FFF2-40B4-BE49-F238E27FC236}">
                <a16:creationId xmlns:a16="http://schemas.microsoft.com/office/drawing/2014/main" id="{982F4EF0-E3A2-4453-B9B0-A04820D8A9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123089" y="17421139"/>
            <a:ext cx="9180809" cy="8842395"/>
          </a:xfrm>
          <a:prstGeom prst="rect">
            <a:avLst/>
          </a:prstGeom>
        </p:spPr>
      </p:pic>
      <p:sp>
        <p:nvSpPr>
          <p:cNvPr id="105" name="TextBox 104">
            <a:extLst>
              <a:ext uri="{FF2B5EF4-FFF2-40B4-BE49-F238E27FC236}">
                <a16:creationId xmlns:a16="http://schemas.microsoft.com/office/drawing/2014/main" id="{1F6A589D-9FF9-448A-9C86-A915080A0207}"/>
              </a:ext>
            </a:extLst>
          </p:cNvPr>
          <p:cNvSpPr txBox="1"/>
          <p:nvPr/>
        </p:nvSpPr>
        <p:spPr>
          <a:xfrm>
            <a:off x="23152787" y="18134500"/>
            <a:ext cx="2876971" cy="2554545"/>
          </a:xfrm>
          <a:prstGeom prst="rect">
            <a:avLst/>
          </a:prstGeom>
          <a:solidFill>
            <a:srgbClr val="5FCBEF"/>
          </a:solidFill>
        </p:spPr>
        <p:txBody>
          <a:bodyPr wrap="square" rtlCol="0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Urinary Obstruction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OR         =  1.68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2000" kern="0" dirty="0">
                <a:solidFill>
                  <a:prstClr val="black"/>
                </a:solidFill>
                <a:latin typeface="Trebuchet MS" panose="020B0603020202020204"/>
              </a:rPr>
              <a:t>S.E.		 =  </a:t>
            </a:r>
            <a:r>
              <a:rPr lang="en-CA" sz="2000" dirty="0">
                <a:latin typeface="Trebuchet MS" panose="020B0603020202020204" pitchFamily="34" charset="0"/>
              </a:rPr>
              <a:t>0.127</a:t>
            </a:r>
            <a:endParaRPr kumimoji="0" lang="en-CA" sz="200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 pitchFamily="34" charset="0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P-value  =  </a:t>
            </a: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4.24E-05</a:t>
            </a: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 Cases     =  64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Controls =  117,334</a:t>
            </a:r>
          </a:p>
          <a:p>
            <a:pPr defTabSz="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CA" sz="200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Risk Allele is G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EEFB6A47-2A11-4B69-AB2F-24A6E90241C3}"/>
              </a:ext>
            </a:extLst>
          </p:cNvPr>
          <p:cNvSpPr txBox="1"/>
          <p:nvPr/>
        </p:nvSpPr>
        <p:spPr>
          <a:xfrm>
            <a:off x="47167800" y="3276600"/>
            <a:ext cx="111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l-GR" sz="1800" b="1" dirty="0">
                <a:solidFill>
                  <a:srgbClr val="5FCBEF"/>
                </a:solidFill>
                <a:latin typeface="Trebuchet MS" panose="020B0603020202020204"/>
              </a:rPr>
              <a:t>α</a:t>
            </a:r>
            <a:r>
              <a:rPr lang="en-CA" sz="1800" dirty="0">
                <a:solidFill>
                  <a:srgbClr val="5FCBEF"/>
                </a:solidFill>
                <a:latin typeface="Trebuchet MS" panose="020B0603020202020204"/>
              </a:rPr>
              <a:t> = 0.05</a:t>
            </a:r>
          </a:p>
        </p:txBody>
      </p: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E2B98402-201B-4F59-B965-7769E911CE24}"/>
              </a:ext>
            </a:extLst>
          </p:cNvPr>
          <p:cNvCxnSpPr>
            <a:cxnSpLocks/>
          </p:cNvCxnSpPr>
          <p:nvPr/>
        </p:nvCxnSpPr>
        <p:spPr>
          <a:xfrm flipV="1">
            <a:off x="47418235" y="4618339"/>
            <a:ext cx="156163" cy="561428"/>
          </a:xfrm>
          <a:prstGeom prst="straightConnector1">
            <a:avLst/>
          </a:prstGeom>
          <a:noFill/>
          <a:ln w="12700" cap="rnd" cmpd="sng" algn="ctr">
            <a:solidFill>
              <a:srgbClr val="5FCBEF"/>
            </a:solidFill>
            <a:prstDash val="solid"/>
            <a:tailEnd type="triangle"/>
          </a:ln>
          <a:effectLst/>
        </p:spPr>
      </p:cxnSp>
      <p:sp>
        <p:nvSpPr>
          <p:cNvPr id="130" name="Rectangle 129">
            <a:extLst>
              <a:ext uri="{FF2B5EF4-FFF2-40B4-BE49-F238E27FC236}">
                <a16:creationId xmlns:a16="http://schemas.microsoft.com/office/drawing/2014/main" id="{EB6F75C2-EE60-498D-8506-3DF2A08370BB}"/>
              </a:ext>
            </a:extLst>
          </p:cNvPr>
          <p:cNvSpPr/>
          <p:nvPr/>
        </p:nvSpPr>
        <p:spPr>
          <a:xfrm>
            <a:off x="21767267" y="17166509"/>
            <a:ext cx="10296892" cy="5427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b="1" dirty="0">
                <a:solidFill>
                  <a:schemeClr val="tx1"/>
                </a:solidFill>
              </a:rPr>
              <a:t>Manhattan Plot for SLC6A14 rs5905176 with Covariates for Males</a:t>
            </a:r>
            <a:r>
              <a:rPr lang="en-CA" sz="3600" b="1" dirty="0">
                <a:solidFill>
                  <a:schemeClr val="tx1"/>
                </a:solidFill>
              </a:rPr>
              <a:t>*</a:t>
            </a:r>
            <a:endParaRPr lang="en-CA" sz="2800" b="1" dirty="0">
              <a:solidFill>
                <a:schemeClr val="tx1"/>
              </a:solidFill>
            </a:endParaRPr>
          </a:p>
        </p:txBody>
      </p:sp>
      <p:pic>
        <p:nvPicPr>
          <p:cNvPr id="131" name="Picture 130">
            <a:extLst>
              <a:ext uri="{FF2B5EF4-FFF2-40B4-BE49-F238E27FC236}">
                <a16:creationId xmlns:a16="http://schemas.microsoft.com/office/drawing/2014/main" id="{15DF6B81-47CA-4D18-9D08-80F4CD6F2F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605477" y="7111404"/>
            <a:ext cx="9608261" cy="9608261"/>
          </a:xfrm>
          <a:prstGeom prst="rect">
            <a:avLst/>
          </a:prstGeom>
        </p:spPr>
      </p:pic>
      <p:sp>
        <p:nvSpPr>
          <p:cNvPr id="132" name="TextBox 131">
            <a:extLst>
              <a:ext uri="{FF2B5EF4-FFF2-40B4-BE49-F238E27FC236}">
                <a16:creationId xmlns:a16="http://schemas.microsoft.com/office/drawing/2014/main" id="{716E1875-CA2D-49B5-B1D3-AB31294D9689}"/>
              </a:ext>
            </a:extLst>
          </p:cNvPr>
          <p:cNvSpPr txBox="1"/>
          <p:nvPr/>
        </p:nvSpPr>
        <p:spPr>
          <a:xfrm>
            <a:off x="33783039" y="8737794"/>
            <a:ext cx="2847290" cy="2862322"/>
          </a:xfrm>
          <a:prstGeom prst="rect">
            <a:avLst/>
          </a:prstGeom>
          <a:solidFill>
            <a:srgbClr val="5FCBEF"/>
          </a:solidFill>
        </p:spPr>
        <p:txBody>
          <a:bodyPr wrap="square" rtlCol="0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Esophagitis, GERD and related diseases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20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OR         =  1.064</a:t>
            </a:r>
          </a:p>
          <a:p>
            <a:pPr defTabSz="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CA" sz="2000" kern="0" dirty="0">
                <a:solidFill>
                  <a:prstClr val="black"/>
                </a:solidFill>
                <a:latin typeface="Trebuchet MS" panose="020B0603020202020204"/>
              </a:rPr>
              <a:t>S.E.		 =  </a:t>
            </a:r>
            <a:r>
              <a:rPr lang="en-CA" sz="2000" dirty="0"/>
              <a:t>0.013</a:t>
            </a:r>
            <a:endParaRPr kumimoji="0" lang="en-CA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P-value  =  1.79E-06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Cases     =  19,687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</a:rPr>
              <a:t>Controls =  243,236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2000" kern="0" dirty="0">
                <a:solidFill>
                  <a:prstClr val="black"/>
                </a:solidFill>
                <a:latin typeface="Trebuchet MS" panose="020B0603020202020204"/>
              </a:rPr>
              <a:t>Risk Allele is C</a:t>
            </a:r>
            <a:endParaRPr kumimoji="0" lang="en-CA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D307518E-42C4-4EA9-B136-46AC905924F3}"/>
              </a:ext>
            </a:extLst>
          </p:cNvPr>
          <p:cNvSpPr txBox="1"/>
          <p:nvPr/>
        </p:nvSpPr>
        <p:spPr>
          <a:xfrm>
            <a:off x="39467058" y="10146402"/>
            <a:ext cx="2528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Bonferroni correction:</a:t>
            </a:r>
          </a:p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 </a:t>
            </a:r>
            <a:r>
              <a:rPr lang="el-GR" sz="1800" b="1" dirty="0">
                <a:solidFill>
                  <a:srgbClr val="5FCBEF"/>
                </a:solidFill>
                <a:latin typeface="Trebuchet MS" panose="020B0603020202020204"/>
              </a:rPr>
              <a:t>α</a:t>
            </a:r>
            <a:r>
              <a:rPr lang="en-CA" sz="1800" dirty="0">
                <a:solidFill>
                  <a:srgbClr val="5FCBEF"/>
                </a:solidFill>
                <a:latin typeface="Trebuchet MS" panose="020B0603020202020204"/>
              </a:rPr>
              <a:t>  </a:t>
            </a: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/ 1511  =  4.34e-05</a:t>
            </a:r>
          </a:p>
        </p:txBody>
      </p: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8C65E996-4F12-405E-9BD4-60B205931886}"/>
              </a:ext>
            </a:extLst>
          </p:cNvPr>
          <p:cNvCxnSpPr>
            <a:cxnSpLocks/>
          </p:cNvCxnSpPr>
          <p:nvPr/>
        </p:nvCxnSpPr>
        <p:spPr>
          <a:xfrm flipH="1" flipV="1">
            <a:off x="38498230" y="9924685"/>
            <a:ext cx="862235" cy="492878"/>
          </a:xfrm>
          <a:prstGeom prst="straightConnector1">
            <a:avLst/>
          </a:prstGeom>
          <a:noFill/>
          <a:ln w="12700" cap="rnd" cmpd="sng" algn="ctr">
            <a:solidFill>
              <a:srgbClr val="FF0000"/>
            </a:solidFill>
            <a:prstDash val="solid"/>
            <a:tailEnd type="triangle"/>
          </a:ln>
          <a:effectLst/>
        </p:spPr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id="{9AB862B3-40F3-48AF-B039-14D0FBA8437E}"/>
              </a:ext>
            </a:extLst>
          </p:cNvPr>
          <p:cNvSpPr txBox="1"/>
          <p:nvPr/>
        </p:nvSpPr>
        <p:spPr>
          <a:xfrm>
            <a:off x="39615438" y="11754672"/>
            <a:ext cx="111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l-GR" sz="1800" b="1" dirty="0">
                <a:solidFill>
                  <a:srgbClr val="5FCBEF"/>
                </a:solidFill>
                <a:latin typeface="Trebuchet MS" panose="020B0603020202020204"/>
              </a:rPr>
              <a:t>α</a:t>
            </a:r>
            <a:r>
              <a:rPr lang="en-CA" sz="1800" dirty="0">
                <a:solidFill>
                  <a:srgbClr val="5FCBEF"/>
                </a:solidFill>
                <a:latin typeface="Trebuchet MS" panose="020B0603020202020204"/>
              </a:rPr>
              <a:t> = 0.05</a:t>
            </a:r>
          </a:p>
        </p:txBody>
      </p: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B8A20DB5-4756-40C7-B473-97358FDDE7D3}"/>
              </a:ext>
            </a:extLst>
          </p:cNvPr>
          <p:cNvCxnSpPr>
            <a:cxnSpLocks/>
          </p:cNvCxnSpPr>
          <p:nvPr/>
        </p:nvCxnSpPr>
        <p:spPr>
          <a:xfrm flipV="1">
            <a:off x="39698000" y="12092973"/>
            <a:ext cx="582451" cy="893741"/>
          </a:xfrm>
          <a:prstGeom prst="straightConnector1">
            <a:avLst/>
          </a:prstGeom>
          <a:noFill/>
          <a:ln w="12700" cap="rnd" cmpd="sng" algn="ctr">
            <a:solidFill>
              <a:srgbClr val="5FCBEF"/>
            </a:solidFill>
            <a:prstDash val="solid"/>
            <a:tailEnd type="triangle"/>
          </a:ln>
          <a:effectLst/>
        </p:spPr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60DBEBCF-F901-4916-9E0C-7FFA6DD03984}"/>
              </a:ext>
            </a:extLst>
          </p:cNvPr>
          <p:cNvSpPr txBox="1"/>
          <p:nvPr/>
        </p:nvSpPr>
        <p:spPr>
          <a:xfrm>
            <a:off x="21420884" y="8691936"/>
            <a:ext cx="8282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a)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6D05E1C2-AE6A-48F9-9E6D-1B7AC790D03A}"/>
              </a:ext>
            </a:extLst>
          </p:cNvPr>
          <p:cNvSpPr txBox="1"/>
          <p:nvPr/>
        </p:nvSpPr>
        <p:spPr>
          <a:xfrm>
            <a:off x="32488738" y="7548364"/>
            <a:ext cx="7588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b)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91E62EF0-7449-41B6-9244-9155F64F487F}"/>
              </a:ext>
            </a:extLst>
          </p:cNvPr>
          <p:cNvSpPr txBox="1"/>
          <p:nvPr/>
        </p:nvSpPr>
        <p:spPr>
          <a:xfrm>
            <a:off x="41801968" y="7039652"/>
            <a:ext cx="7588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b)</a:t>
            </a:r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854758FB-D7AF-490B-BA4F-AE4A653CD25C}"/>
              </a:ext>
            </a:extLst>
          </p:cNvPr>
          <p:cNvSpPr/>
          <p:nvPr/>
        </p:nvSpPr>
        <p:spPr>
          <a:xfrm>
            <a:off x="32488738" y="6476597"/>
            <a:ext cx="10672673" cy="9304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b="1" dirty="0">
                <a:solidFill>
                  <a:schemeClr val="tx1"/>
                </a:solidFill>
              </a:rPr>
              <a:t>Manhattan Plot for SLC9A3 rs17497684 with Covariates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85A2BEB6-507D-4276-8863-112EBC67974B}"/>
              </a:ext>
            </a:extLst>
          </p:cNvPr>
          <p:cNvSpPr txBox="1"/>
          <p:nvPr/>
        </p:nvSpPr>
        <p:spPr>
          <a:xfrm>
            <a:off x="27714483" y="9594864"/>
            <a:ext cx="2528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Bonferroni correction:</a:t>
            </a:r>
          </a:p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 </a:t>
            </a:r>
            <a:r>
              <a:rPr lang="el-GR" sz="1800" b="1" dirty="0">
                <a:solidFill>
                  <a:srgbClr val="5FCBEF"/>
                </a:solidFill>
                <a:latin typeface="Trebuchet MS" panose="020B0603020202020204"/>
              </a:rPr>
              <a:t>α</a:t>
            </a:r>
            <a:r>
              <a:rPr lang="en-CA" sz="1800" dirty="0">
                <a:solidFill>
                  <a:srgbClr val="5FCBEF"/>
                </a:solidFill>
                <a:latin typeface="Trebuchet MS" panose="020B0603020202020204"/>
              </a:rPr>
              <a:t>  </a:t>
            </a: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/ 1511  =  4.34e-05</a:t>
            </a:r>
          </a:p>
        </p:txBody>
      </p: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286EC7B3-B12B-4D78-8FDB-476024273E58}"/>
              </a:ext>
            </a:extLst>
          </p:cNvPr>
          <p:cNvCxnSpPr>
            <a:cxnSpLocks/>
          </p:cNvCxnSpPr>
          <p:nvPr/>
        </p:nvCxnSpPr>
        <p:spPr>
          <a:xfrm flipH="1" flipV="1">
            <a:off x="26745655" y="9373147"/>
            <a:ext cx="862235" cy="492878"/>
          </a:xfrm>
          <a:prstGeom prst="straightConnector1">
            <a:avLst/>
          </a:prstGeom>
          <a:noFill/>
          <a:ln w="12700" cap="rnd" cmpd="sng" algn="ctr">
            <a:solidFill>
              <a:srgbClr val="FF0000"/>
            </a:solidFill>
            <a:prstDash val="solid"/>
            <a:tailEnd type="triangle"/>
          </a:ln>
          <a:effectLst/>
        </p:spPr>
      </p:cxnSp>
      <p:pic>
        <p:nvPicPr>
          <p:cNvPr id="145" name="Picture 144">
            <a:extLst>
              <a:ext uri="{FF2B5EF4-FFF2-40B4-BE49-F238E27FC236}">
                <a16:creationId xmlns:a16="http://schemas.microsoft.com/office/drawing/2014/main" id="{ACA805A5-2C43-4AE0-BEC5-2F66B8D72C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528305" y="17421139"/>
            <a:ext cx="10529818" cy="8959617"/>
          </a:xfrm>
          <a:prstGeom prst="rect">
            <a:avLst/>
          </a:prstGeom>
        </p:spPr>
      </p:pic>
      <p:sp>
        <p:nvSpPr>
          <p:cNvPr id="150" name="Content Placeholder 2">
            <a:extLst>
              <a:ext uri="{FF2B5EF4-FFF2-40B4-BE49-F238E27FC236}">
                <a16:creationId xmlns:a16="http://schemas.microsoft.com/office/drawing/2014/main" id="{0248E40A-3479-42C0-9951-CBF90721A216}"/>
              </a:ext>
            </a:extLst>
          </p:cNvPr>
          <p:cNvSpPr txBox="1">
            <a:spLocks/>
          </p:cNvSpPr>
          <p:nvPr/>
        </p:nvSpPr>
        <p:spPr>
          <a:xfrm>
            <a:off x="22404410" y="26893106"/>
            <a:ext cx="10930213" cy="5121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None/>
              <a:tabLst/>
              <a:defRPr/>
            </a:pPr>
            <a:r>
              <a:rPr lang="en-US" sz="3600" b="1" dirty="0">
                <a:solidFill>
                  <a:schemeClr val="tx1"/>
                </a:solidFill>
                <a:latin typeface="Trebuchet MS" panose="020B0603020202020204"/>
              </a:rPr>
              <a:t>Results:</a:t>
            </a:r>
          </a:p>
          <a:p>
            <a:pPr lvl="0" fontAlgn="auto">
              <a:lnSpc>
                <a:spcPct val="90000"/>
              </a:lnSpc>
              <a:buClr>
                <a:srgbClr val="5FCBEF"/>
              </a:buClr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Results suggest there to be an association between </a:t>
            </a:r>
            <a:r>
              <a:rPr kumimoji="0" lang="en-CA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SNP rs17497684 of </a:t>
            </a:r>
            <a:r>
              <a:rPr lang="en-US" sz="3200" dirty="0">
                <a:solidFill>
                  <a:schemeClr val="tx1"/>
                </a:solidFill>
                <a:latin typeface="Trebuchet MS" panose="020B0603020202020204"/>
              </a:rPr>
              <a:t>gene </a:t>
            </a:r>
            <a:r>
              <a:rPr lang="en-CA" sz="3200" dirty="0">
                <a:solidFill>
                  <a:schemeClr val="tx1"/>
                </a:solidFill>
                <a:latin typeface="Trebuchet MS" panose="020B0603020202020204"/>
              </a:rPr>
              <a:t>SLC9A3 with </a:t>
            </a:r>
            <a:r>
              <a:rPr kumimoji="0" lang="en-CA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having Esophagitis, GERD and related diseases.</a:t>
            </a: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CA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Every additional C allele increases the odds by about 6.4% of having the related diseases in an individual.</a:t>
            </a: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CA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Results generalizable to people with Caucasian ancestry</a:t>
            </a:r>
            <a:r>
              <a:rPr lang="en-CA" sz="3200" dirty="0">
                <a:solidFill>
                  <a:schemeClr val="tx1"/>
                </a:solidFill>
                <a:latin typeface="Trebuchet MS" panose="020B0603020202020204"/>
              </a:rPr>
              <a:t> in </a:t>
            </a:r>
            <a:r>
              <a:rPr kumimoji="0" lang="en-CA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non-CF populations.</a:t>
            </a: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13A112B1-A2CE-461A-8BA5-9D0729A46177}"/>
              </a:ext>
            </a:extLst>
          </p:cNvPr>
          <p:cNvSpPr/>
          <p:nvPr/>
        </p:nvSpPr>
        <p:spPr>
          <a:xfrm>
            <a:off x="33052322" y="17283966"/>
            <a:ext cx="10234461" cy="4403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b="1" dirty="0">
                <a:solidFill>
                  <a:schemeClr val="tx1"/>
                </a:solidFill>
              </a:rPr>
              <a:t>Manhattan Plot for SLC6A14 rs5905176 with Covariates for Females</a:t>
            </a:r>
            <a:r>
              <a:rPr lang="en-CA" sz="3600" b="1" dirty="0">
                <a:solidFill>
                  <a:schemeClr val="tx1"/>
                </a:solidFill>
              </a:rPr>
              <a:t>*</a:t>
            </a:r>
            <a:endParaRPr lang="en-CA" sz="2800" b="1" dirty="0">
              <a:solidFill>
                <a:schemeClr val="tx1"/>
              </a:solidFill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E3BD2B0C-18D4-4B70-8E13-53A02C811E43}"/>
              </a:ext>
            </a:extLst>
          </p:cNvPr>
          <p:cNvSpPr/>
          <p:nvPr/>
        </p:nvSpPr>
        <p:spPr>
          <a:xfrm>
            <a:off x="28105425" y="25957440"/>
            <a:ext cx="11219311" cy="14879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2400" dirty="0">
                <a:solidFill>
                  <a:schemeClr val="tx1"/>
                </a:solidFill>
              </a:rPr>
              <a:t> </a:t>
            </a:r>
            <a:r>
              <a:rPr lang="en-CA" sz="3600" b="1" dirty="0">
                <a:solidFill>
                  <a:schemeClr val="tx1"/>
                </a:solidFill>
              </a:rPr>
              <a:t>* </a:t>
            </a:r>
            <a:r>
              <a:rPr lang="en-CA" sz="2400" dirty="0">
                <a:solidFill>
                  <a:schemeClr val="tx1"/>
                </a:solidFill>
              </a:rPr>
              <a:t>The analysis for the SLC6A14 rs5905176 SNP was carried out separately for males and females because it is found on the X chromosome.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88FED375-BFF8-4031-9828-0521FED0BEAF}"/>
              </a:ext>
            </a:extLst>
          </p:cNvPr>
          <p:cNvSpPr txBox="1"/>
          <p:nvPr/>
        </p:nvSpPr>
        <p:spPr>
          <a:xfrm>
            <a:off x="21723279" y="17791179"/>
            <a:ext cx="7588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c)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961C1CA-EEE9-4AFA-8F5F-385AC5DF528C}"/>
              </a:ext>
            </a:extLst>
          </p:cNvPr>
          <p:cNvSpPr txBox="1"/>
          <p:nvPr/>
        </p:nvSpPr>
        <p:spPr>
          <a:xfrm>
            <a:off x="32351495" y="18200417"/>
            <a:ext cx="7588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d)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736FF527-101F-47FA-A582-B55F060B2113}"/>
              </a:ext>
            </a:extLst>
          </p:cNvPr>
          <p:cNvSpPr txBox="1"/>
          <p:nvPr/>
        </p:nvSpPr>
        <p:spPr>
          <a:xfrm>
            <a:off x="36716661" y="18897034"/>
            <a:ext cx="2528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Bonferroni correction:</a:t>
            </a:r>
          </a:p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 </a:t>
            </a:r>
            <a:r>
              <a:rPr lang="el-GR" sz="1800" b="1" dirty="0">
                <a:solidFill>
                  <a:srgbClr val="5FCBEF"/>
                </a:solidFill>
                <a:latin typeface="Trebuchet MS" panose="020B0603020202020204"/>
              </a:rPr>
              <a:t>α</a:t>
            </a:r>
            <a:r>
              <a:rPr lang="en-CA" sz="1800" dirty="0">
                <a:solidFill>
                  <a:srgbClr val="5FCBEF"/>
                </a:solidFill>
                <a:latin typeface="Trebuchet MS" panose="020B0603020202020204"/>
              </a:rPr>
              <a:t>  </a:t>
            </a: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/ 1511  =  4.34e-05</a:t>
            </a:r>
          </a:p>
        </p:txBody>
      </p: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CCF04666-AB96-4313-B991-01504FC35413}"/>
              </a:ext>
            </a:extLst>
          </p:cNvPr>
          <p:cNvCxnSpPr>
            <a:cxnSpLocks/>
          </p:cNvCxnSpPr>
          <p:nvPr/>
        </p:nvCxnSpPr>
        <p:spPr>
          <a:xfrm flipH="1" flipV="1">
            <a:off x="35747833" y="18675317"/>
            <a:ext cx="862235" cy="492878"/>
          </a:xfrm>
          <a:prstGeom prst="straightConnector1">
            <a:avLst/>
          </a:prstGeom>
          <a:noFill/>
          <a:ln w="12700" cap="rnd" cmpd="sng" algn="ctr">
            <a:solidFill>
              <a:srgbClr val="FF0000"/>
            </a:solidFill>
            <a:prstDash val="solid"/>
            <a:tailEnd type="triangle"/>
          </a:ln>
          <a:effectLst/>
        </p:spPr>
      </p:cxnSp>
      <p:sp>
        <p:nvSpPr>
          <p:cNvPr id="157" name="TextBox 156">
            <a:extLst>
              <a:ext uri="{FF2B5EF4-FFF2-40B4-BE49-F238E27FC236}">
                <a16:creationId xmlns:a16="http://schemas.microsoft.com/office/drawing/2014/main" id="{2C264907-B5B5-4DEB-A314-CF7F68F1B7D8}"/>
              </a:ext>
            </a:extLst>
          </p:cNvPr>
          <p:cNvSpPr txBox="1"/>
          <p:nvPr/>
        </p:nvSpPr>
        <p:spPr>
          <a:xfrm>
            <a:off x="39687852" y="20974321"/>
            <a:ext cx="111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l-GR" sz="1800" b="1" dirty="0">
                <a:solidFill>
                  <a:srgbClr val="5FCBEF"/>
                </a:solidFill>
                <a:latin typeface="Trebuchet MS" panose="020B0603020202020204"/>
              </a:rPr>
              <a:t>α</a:t>
            </a:r>
            <a:r>
              <a:rPr lang="en-CA" sz="1800" dirty="0">
                <a:solidFill>
                  <a:srgbClr val="5FCBEF"/>
                </a:solidFill>
                <a:latin typeface="Trebuchet MS" panose="020B0603020202020204"/>
              </a:rPr>
              <a:t> = 0.05</a:t>
            </a:r>
          </a:p>
        </p:txBody>
      </p: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F3FFD359-9825-4D73-926D-EC694840F19D}"/>
              </a:ext>
            </a:extLst>
          </p:cNvPr>
          <p:cNvCxnSpPr>
            <a:cxnSpLocks/>
          </p:cNvCxnSpPr>
          <p:nvPr/>
        </p:nvCxnSpPr>
        <p:spPr>
          <a:xfrm flipV="1">
            <a:off x="39770414" y="21312622"/>
            <a:ext cx="582451" cy="893741"/>
          </a:xfrm>
          <a:prstGeom prst="straightConnector1">
            <a:avLst/>
          </a:prstGeom>
          <a:noFill/>
          <a:ln w="12700" cap="rnd" cmpd="sng" algn="ctr">
            <a:solidFill>
              <a:srgbClr val="5FCBEF"/>
            </a:solidFill>
            <a:prstDash val="solid"/>
            <a:tailEnd type="triangle"/>
          </a:ln>
          <a:effectLst/>
        </p:spPr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2B7A773E-0F9E-43D3-99AB-9648C11CD900}"/>
              </a:ext>
            </a:extLst>
          </p:cNvPr>
          <p:cNvSpPr txBox="1"/>
          <p:nvPr/>
        </p:nvSpPr>
        <p:spPr>
          <a:xfrm>
            <a:off x="29226229" y="19742811"/>
            <a:ext cx="2528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Bonferroni correction:</a:t>
            </a:r>
          </a:p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 </a:t>
            </a:r>
            <a:r>
              <a:rPr lang="el-GR" sz="1800" b="1" dirty="0">
                <a:solidFill>
                  <a:srgbClr val="5FCBEF"/>
                </a:solidFill>
                <a:latin typeface="Trebuchet MS" panose="020B0603020202020204"/>
              </a:rPr>
              <a:t>α</a:t>
            </a:r>
            <a:r>
              <a:rPr lang="en-CA" sz="1800" dirty="0">
                <a:solidFill>
                  <a:srgbClr val="5FCBEF"/>
                </a:solidFill>
                <a:latin typeface="Trebuchet MS" panose="020B0603020202020204"/>
              </a:rPr>
              <a:t>  </a:t>
            </a:r>
            <a:r>
              <a:rPr lang="en-CA" sz="1800" dirty="0">
                <a:solidFill>
                  <a:srgbClr val="FF0000"/>
                </a:solidFill>
                <a:latin typeface="Trebuchet MS" panose="020B0603020202020204"/>
              </a:rPr>
              <a:t>/ 1511  =  4.34e-05</a:t>
            </a:r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E98E051E-11A2-4830-85A8-F3C1E0E78A3B}"/>
              </a:ext>
            </a:extLst>
          </p:cNvPr>
          <p:cNvCxnSpPr>
            <a:cxnSpLocks/>
          </p:cNvCxnSpPr>
          <p:nvPr/>
        </p:nvCxnSpPr>
        <p:spPr>
          <a:xfrm flipH="1" flipV="1">
            <a:off x="28257401" y="19521094"/>
            <a:ext cx="862235" cy="492878"/>
          </a:xfrm>
          <a:prstGeom prst="straightConnector1">
            <a:avLst/>
          </a:prstGeom>
          <a:noFill/>
          <a:ln w="12700" cap="rnd" cmpd="sng" algn="ctr">
            <a:solidFill>
              <a:srgbClr val="FF0000"/>
            </a:solidFill>
            <a:prstDash val="solid"/>
            <a:tailEnd type="triangle"/>
          </a:ln>
          <a:effectLst/>
        </p:spPr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255ED01B-F736-4E67-8FF3-FEAD08107C75}"/>
              </a:ext>
            </a:extLst>
          </p:cNvPr>
          <p:cNvSpPr txBox="1"/>
          <p:nvPr/>
        </p:nvSpPr>
        <p:spPr>
          <a:xfrm>
            <a:off x="29374609" y="21351081"/>
            <a:ext cx="111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l-GR" sz="1800" b="1" dirty="0">
                <a:solidFill>
                  <a:srgbClr val="5FCBEF"/>
                </a:solidFill>
                <a:latin typeface="Trebuchet MS" panose="020B0603020202020204"/>
              </a:rPr>
              <a:t>α</a:t>
            </a:r>
            <a:r>
              <a:rPr lang="en-CA" sz="1800" dirty="0">
                <a:solidFill>
                  <a:srgbClr val="5FCBEF"/>
                </a:solidFill>
                <a:latin typeface="Trebuchet MS" panose="020B0603020202020204"/>
              </a:rPr>
              <a:t> = 0.05</a:t>
            </a:r>
          </a:p>
        </p:txBody>
      </p: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D46A2994-3E3D-4B66-A98A-8B96F0B1AD4A}"/>
              </a:ext>
            </a:extLst>
          </p:cNvPr>
          <p:cNvCxnSpPr>
            <a:cxnSpLocks/>
          </p:cNvCxnSpPr>
          <p:nvPr/>
        </p:nvCxnSpPr>
        <p:spPr>
          <a:xfrm flipV="1">
            <a:off x="29457171" y="21689382"/>
            <a:ext cx="582451" cy="893741"/>
          </a:xfrm>
          <a:prstGeom prst="straightConnector1">
            <a:avLst/>
          </a:prstGeom>
          <a:noFill/>
          <a:ln w="12700" cap="rnd" cmpd="sng" algn="ctr">
            <a:solidFill>
              <a:srgbClr val="5FCBEF"/>
            </a:solidFill>
            <a:prstDash val="solid"/>
            <a:tailEnd type="triangle"/>
          </a:ln>
          <a:effectLst/>
        </p:spPr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F1290A4D-DBF6-431E-83CB-F125AB0C8360}"/>
              </a:ext>
            </a:extLst>
          </p:cNvPr>
          <p:cNvSpPr txBox="1"/>
          <p:nvPr/>
        </p:nvSpPr>
        <p:spPr>
          <a:xfrm>
            <a:off x="30081298" y="11462967"/>
            <a:ext cx="111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r>
              <a:rPr lang="el-GR" sz="1800" b="1" dirty="0">
                <a:solidFill>
                  <a:srgbClr val="5FCBEF"/>
                </a:solidFill>
                <a:latin typeface="Trebuchet MS" panose="020B0603020202020204"/>
              </a:rPr>
              <a:t>α</a:t>
            </a:r>
            <a:r>
              <a:rPr lang="en-CA" sz="1800" dirty="0">
                <a:solidFill>
                  <a:srgbClr val="5FCBEF"/>
                </a:solidFill>
                <a:latin typeface="Trebuchet MS" panose="020B0603020202020204"/>
              </a:rPr>
              <a:t> = 0.05</a:t>
            </a:r>
          </a:p>
        </p:txBody>
      </p: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9B8D9C0C-4CD0-4AC5-8FD3-41CEDBD207A0}"/>
              </a:ext>
            </a:extLst>
          </p:cNvPr>
          <p:cNvCxnSpPr>
            <a:cxnSpLocks/>
          </p:cNvCxnSpPr>
          <p:nvPr/>
        </p:nvCxnSpPr>
        <p:spPr>
          <a:xfrm flipV="1">
            <a:off x="30163860" y="11801268"/>
            <a:ext cx="582451" cy="893741"/>
          </a:xfrm>
          <a:prstGeom prst="straightConnector1">
            <a:avLst/>
          </a:prstGeom>
          <a:noFill/>
          <a:ln w="12700" cap="rnd" cmpd="sng" algn="ctr">
            <a:solidFill>
              <a:srgbClr val="5FCBEF"/>
            </a:solidFill>
            <a:prstDash val="solid"/>
            <a:tailEnd type="triangle"/>
          </a:ln>
          <a:effectLst/>
        </p:spPr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EF0848D-5F2F-4C20-A035-FE43F4DBE482}"/>
              </a:ext>
            </a:extLst>
          </p:cNvPr>
          <p:cNvCxnSpPr>
            <a:cxnSpLocks/>
          </p:cNvCxnSpPr>
          <p:nvPr/>
        </p:nvCxnSpPr>
        <p:spPr bwMode="auto">
          <a:xfrm>
            <a:off x="741176" y="9747628"/>
            <a:ext cx="10592153" cy="0"/>
          </a:xfrm>
          <a:prstGeom prst="line">
            <a:avLst/>
          </a:prstGeom>
          <a:ln w="38100">
            <a:solidFill>
              <a:srgbClr val="92D050"/>
            </a:solidFill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B8EB95B8-B95A-4C6D-AA1F-6B9BD21931F1}"/>
              </a:ext>
            </a:extLst>
          </p:cNvPr>
          <p:cNvCxnSpPr>
            <a:cxnSpLocks/>
          </p:cNvCxnSpPr>
          <p:nvPr/>
        </p:nvCxnSpPr>
        <p:spPr bwMode="auto">
          <a:xfrm>
            <a:off x="764622" y="14843080"/>
            <a:ext cx="10546705" cy="0"/>
          </a:xfrm>
          <a:prstGeom prst="line">
            <a:avLst/>
          </a:prstGeom>
          <a:ln w="38100">
            <a:solidFill>
              <a:srgbClr val="92D050"/>
            </a:solidFill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E0571312-D251-4D72-BB68-51FC3E24E890}"/>
              </a:ext>
            </a:extLst>
          </p:cNvPr>
          <p:cNvGrpSpPr/>
          <p:nvPr/>
        </p:nvGrpSpPr>
        <p:grpSpPr>
          <a:xfrm>
            <a:off x="18578293" y="31827438"/>
            <a:ext cx="7089591" cy="676377"/>
            <a:chOff x="687008" y="19235214"/>
            <a:chExt cx="6490047" cy="586276"/>
          </a:xfrm>
        </p:grpSpPr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6DBA0C70-08EA-4C21-BEBD-21144FE40A67}"/>
                </a:ext>
              </a:extLst>
            </p:cNvPr>
            <p:cNvSpPr txBox="1"/>
            <p:nvPr/>
          </p:nvSpPr>
          <p:spPr>
            <a:xfrm>
              <a:off x="1076632" y="19235214"/>
              <a:ext cx="6100423" cy="498537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274320" rIns="274320" rtlCol="0">
              <a:spAutoFit/>
            </a:bodyPr>
            <a:lstStyle/>
            <a:p>
              <a:pPr defTabSz="4702588">
                <a:defRPr/>
              </a:pPr>
              <a:r>
                <a:rPr lang="en-US" sz="3600" dirty="0">
                  <a:solidFill>
                    <a:srgbClr val="A33B3B"/>
                  </a:solidFill>
                  <a:latin typeface="Amaranth" panose="02000503050000020004" pitchFamily="2" charset="0"/>
                </a:rPr>
                <a:t>5. ACKNOWLEDGEMENT:</a:t>
              </a:r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1D100D45-FDEC-4284-A731-28E54BCAFD3B}"/>
                </a:ext>
              </a:extLst>
            </p:cNvPr>
            <p:cNvSpPr/>
            <p:nvPr/>
          </p:nvSpPr>
          <p:spPr bwMode="auto">
            <a:xfrm>
              <a:off x="687008" y="19285967"/>
              <a:ext cx="446532" cy="535523"/>
            </a:xfrm>
            <a:prstGeom prst="rect">
              <a:avLst/>
            </a:prstGeom>
            <a:solidFill>
              <a:srgbClr val="A33B3B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sp>
        <p:nvSpPr>
          <p:cNvPr id="115" name="TextBox 19">
            <a:extLst>
              <a:ext uri="{FF2B5EF4-FFF2-40B4-BE49-F238E27FC236}">
                <a16:creationId xmlns:a16="http://schemas.microsoft.com/office/drawing/2014/main" id="{7B812682-3093-4825-B167-5AAB49234A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080542" y="31796809"/>
            <a:ext cx="19404993" cy="658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research has been conducted using the UK Biobank Resource under Application Number 40946.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74D4C7C-F520-4343-9C33-F88A76EBF0FB}"/>
              </a:ext>
            </a:extLst>
          </p:cNvPr>
          <p:cNvSpPr txBox="1"/>
          <p:nvPr/>
        </p:nvSpPr>
        <p:spPr>
          <a:xfrm>
            <a:off x="963376" y="26326707"/>
            <a:ext cx="915714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Segoe UI" panose="020B0502040204020203" pitchFamily="34" charset="0"/>
              </a:rPr>
              <a:t>*T</a:t>
            </a:r>
            <a:r>
              <a:rPr lang="en-US" sz="1800" dirty="0">
                <a:effectLst/>
                <a:latin typeface="Segoe UI" panose="020B0502040204020203" pitchFamily="34" charset="0"/>
              </a:rPr>
              <a:t>hese modifier genes were identified through Sun et al (2012) to be associated with meconium ileum in CF. Here we want to know if they are associated </a:t>
            </a:r>
          </a:p>
          <a:p>
            <a:r>
              <a:rPr lang="en-US" sz="1800" dirty="0">
                <a:effectLst/>
                <a:latin typeface="Segoe UI" panose="020B0502040204020203" pitchFamily="34" charset="0"/>
              </a:rPr>
              <a:t>with other phenotypes in the absence of CF.</a:t>
            </a:r>
            <a:endParaRPr lang="en-US" sz="2000" dirty="0"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16.09.30"/>
  <p:tag name="AS_TITLE" val="Aspose.Slides for .NET 4.0"/>
  <p:tag name="AS_VERSION" val="16.9.0.0"/>
  <p:tag name="MAKESIGNSTEMPLATE" val="debatingdenim|09-2018"/>
</p:tagLst>
</file>

<file path=ppt/theme/theme1.xml><?xml version="1.0" encoding="utf-8"?>
<a:theme xmlns:a="http://schemas.openxmlformats.org/drawingml/2006/main" name="Default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Default Desig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7037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7037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3142</TotalTime>
  <Words>1083</Words>
  <Application>Microsoft Office PowerPoint</Application>
  <PresentationFormat>Custom</PresentationFormat>
  <Paragraphs>123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Wingdings</vt:lpstr>
      <vt:lpstr>Trebuchet MS</vt:lpstr>
      <vt:lpstr>Calibri</vt:lpstr>
      <vt:lpstr>Amaranth</vt:lpstr>
      <vt:lpstr>Segoe UI</vt:lpstr>
      <vt:lpstr>Wingdings 3</vt:lpstr>
      <vt:lpstr>Arial</vt:lpstr>
      <vt:lpstr>Titillium Web</vt:lpstr>
      <vt:lpstr>Default Design</vt:lpstr>
      <vt:lpstr>PowerPoint Presentation</vt:lpstr>
    </vt:vector>
  </TitlesOfParts>
  <Company>Graphicsland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research poster</dc:title>
  <dc:subject>Free Poster Presentation Example</dc:subject>
  <dc:creator>Graphicsland/MakeSigns.com</dc:creator>
  <cp:keywords>scientific, research, template, custom, poster, presentation, symposium, printing, PowerPoint, create, design, example, sample, download</cp:keywords>
  <dc:description>We offer free PowerPoint poster templates to help you design your very own scientific poster presentation.</dc:description>
  <cp:lastModifiedBy>Cube Statistica</cp:lastModifiedBy>
  <cp:revision>150</cp:revision>
  <dcterms:modified xsi:type="dcterms:W3CDTF">2021-05-12T22:31:42Z</dcterms:modified>
  <cp:category>templates for scientific poster</cp:category>
</cp:coreProperties>
</file>